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601200" cy="12801600" type="A3"/>
  <p:notesSz cx="6794500" cy="9906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53" autoAdjust="0"/>
    <p:restoredTop sz="94660"/>
  </p:normalViewPr>
  <p:slideViewPr>
    <p:cSldViewPr snapToGrid="0">
      <p:cViewPr>
        <p:scale>
          <a:sx n="80" d="100"/>
          <a:sy n="80" d="100"/>
        </p:scale>
        <p:origin x="1320" y="-26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E0261-B56F-4755-8C18-C43E2277E521}" type="datetimeFigureOut">
              <a:rPr lang="es-ES" smtClean="0"/>
              <a:t>14/08/2019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468DB-CA87-4A13-8702-78B1FA2D597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7973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E0261-B56F-4755-8C18-C43E2277E521}" type="datetimeFigureOut">
              <a:rPr lang="es-ES" smtClean="0"/>
              <a:t>14/08/2019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468DB-CA87-4A13-8702-78B1FA2D597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19274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E0261-B56F-4755-8C18-C43E2277E521}" type="datetimeFigureOut">
              <a:rPr lang="es-ES" smtClean="0"/>
              <a:t>14/08/2019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468DB-CA87-4A13-8702-78B1FA2D597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16687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E0261-B56F-4755-8C18-C43E2277E521}" type="datetimeFigureOut">
              <a:rPr lang="es-ES" smtClean="0"/>
              <a:t>14/08/2019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468DB-CA87-4A13-8702-78B1FA2D597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80988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E0261-B56F-4755-8C18-C43E2277E521}" type="datetimeFigureOut">
              <a:rPr lang="es-ES" smtClean="0"/>
              <a:t>14/08/2019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468DB-CA87-4A13-8702-78B1FA2D597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6634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E0261-B56F-4755-8C18-C43E2277E521}" type="datetimeFigureOut">
              <a:rPr lang="es-ES" smtClean="0"/>
              <a:t>14/08/2019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468DB-CA87-4A13-8702-78B1FA2D597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61037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E0261-B56F-4755-8C18-C43E2277E521}" type="datetimeFigureOut">
              <a:rPr lang="es-ES" smtClean="0"/>
              <a:t>14/08/2019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468DB-CA87-4A13-8702-78B1FA2D597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5962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E0261-B56F-4755-8C18-C43E2277E521}" type="datetimeFigureOut">
              <a:rPr lang="es-ES" smtClean="0"/>
              <a:t>14/08/2019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468DB-CA87-4A13-8702-78B1FA2D597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059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E0261-B56F-4755-8C18-C43E2277E521}" type="datetimeFigureOut">
              <a:rPr lang="es-ES" smtClean="0"/>
              <a:t>14/08/2019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468DB-CA87-4A13-8702-78B1FA2D597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86081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E0261-B56F-4755-8C18-C43E2277E521}" type="datetimeFigureOut">
              <a:rPr lang="es-ES" smtClean="0"/>
              <a:t>14/08/2019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468DB-CA87-4A13-8702-78B1FA2D597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66597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E0261-B56F-4755-8C18-C43E2277E521}" type="datetimeFigureOut">
              <a:rPr lang="es-ES" smtClean="0"/>
              <a:t>14/08/2019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468DB-CA87-4A13-8702-78B1FA2D597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80410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FE0261-B56F-4755-8C18-C43E2277E521}" type="datetimeFigureOut">
              <a:rPr lang="es-ES" smtClean="0"/>
              <a:t>14/08/2019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D468DB-CA87-4A13-8702-78B1FA2D597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76573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177013"/>
              </p:ext>
            </p:extLst>
          </p:nvPr>
        </p:nvGraphicFramePr>
        <p:xfrm>
          <a:off x="457200" y="209551"/>
          <a:ext cx="8835392" cy="120600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2212">
                  <a:extLst>
                    <a:ext uri="{9D8B030D-6E8A-4147-A177-3AD203B41FA5}">
                      <a16:colId xmlns:a16="http://schemas.microsoft.com/office/drawing/2014/main" val="849755879"/>
                    </a:ext>
                  </a:extLst>
                </a:gridCol>
                <a:gridCol w="552212">
                  <a:extLst>
                    <a:ext uri="{9D8B030D-6E8A-4147-A177-3AD203B41FA5}">
                      <a16:colId xmlns:a16="http://schemas.microsoft.com/office/drawing/2014/main" val="2494152223"/>
                    </a:ext>
                  </a:extLst>
                </a:gridCol>
                <a:gridCol w="552212">
                  <a:extLst>
                    <a:ext uri="{9D8B030D-6E8A-4147-A177-3AD203B41FA5}">
                      <a16:colId xmlns:a16="http://schemas.microsoft.com/office/drawing/2014/main" val="3284934989"/>
                    </a:ext>
                  </a:extLst>
                </a:gridCol>
                <a:gridCol w="552212">
                  <a:extLst>
                    <a:ext uri="{9D8B030D-6E8A-4147-A177-3AD203B41FA5}">
                      <a16:colId xmlns:a16="http://schemas.microsoft.com/office/drawing/2014/main" val="1088182134"/>
                    </a:ext>
                  </a:extLst>
                </a:gridCol>
                <a:gridCol w="552212">
                  <a:extLst>
                    <a:ext uri="{9D8B030D-6E8A-4147-A177-3AD203B41FA5}">
                      <a16:colId xmlns:a16="http://schemas.microsoft.com/office/drawing/2014/main" val="320814736"/>
                    </a:ext>
                  </a:extLst>
                </a:gridCol>
                <a:gridCol w="552212">
                  <a:extLst>
                    <a:ext uri="{9D8B030D-6E8A-4147-A177-3AD203B41FA5}">
                      <a16:colId xmlns:a16="http://schemas.microsoft.com/office/drawing/2014/main" val="3178950817"/>
                    </a:ext>
                  </a:extLst>
                </a:gridCol>
                <a:gridCol w="552212">
                  <a:extLst>
                    <a:ext uri="{9D8B030D-6E8A-4147-A177-3AD203B41FA5}">
                      <a16:colId xmlns:a16="http://schemas.microsoft.com/office/drawing/2014/main" val="965799249"/>
                    </a:ext>
                  </a:extLst>
                </a:gridCol>
                <a:gridCol w="552212">
                  <a:extLst>
                    <a:ext uri="{9D8B030D-6E8A-4147-A177-3AD203B41FA5}">
                      <a16:colId xmlns:a16="http://schemas.microsoft.com/office/drawing/2014/main" val="2753730458"/>
                    </a:ext>
                  </a:extLst>
                </a:gridCol>
                <a:gridCol w="552212">
                  <a:extLst>
                    <a:ext uri="{9D8B030D-6E8A-4147-A177-3AD203B41FA5}">
                      <a16:colId xmlns:a16="http://schemas.microsoft.com/office/drawing/2014/main" val="2343568428"/>
                    </a:ext>
                  </a:extLst>
                </a:gridCol>
                <a:gridCol w="552212">
                  <a:extLst>
                    <a:ext uri="{9D8B030D-6E8A-4147-A177-3AD203B41FA5}">
                      <a16:colId xmlns:a16="http://schemas.microsoft.com/office/drawing/2014/main" val="832379305"/>
                    </a:ext>
                  </a:extLst>
                </a:gridCol>
                <a:gridCol w="552212">
                  <a:extLst>
                    <a:ext uri="{9D8B030D-6E8A-4147-A177-3AD203B41FA5}">
                      <a16:colId xmlns:a16="http://schemas.microsoft.com/office/drawing/2014/main" val="3391472936"/>
                    </a:ext>
                  </a:extLst>
                </a:gridCol>
                <a:gridCol w="552212">
                  <a:extLst>
                    <a:ext uri="{9D8B030D-6E8A-4147-A177-3AD203B41FA5}">
                      <a16:colId xmlns:a16="http://schemas.microsoft.com/office/drawing/2014/main" val="2266666151"/>
                    </a:ext>
                  </a:extLst>
                </a:gridCol>
                <a:gridCol w="552212">
                  <a:extLst>
                    <a:ext uri="{9D8B030D-6E8A-4147-A177-3AD203B41FA5}">
                      <a16:colId xmlns:a16="http://schemas.microsoft.com/office/drawing/2014/main" val="2011112028"/>
                    </a:ext>
                  </a:extLst>
                </a:gridCol>
                <a:gridCol w="552212">
                  <a:extLst>
                    <a:ext uri="{9D8B030D-6E8A-4147-A177-3AD203B41FA5}">
                      <a16:colId xmlns:a16="http://schemas.microsoft.com/office/drawing/2014/main" val="1104156761"/>
                    </a:ext>
                  </a:extLst>
                </a:gridCol>
                <a:gridCol w="552212">
                  <a:extLst>
                    <a:ext uri="{9D8B030D-6E8A-4147-A177-3AD203B41FA5}">
                      <a16:colId xmlns:a16="http://schemas.microsoft.com/office/drawing/2014/main" val="2546925542"/>
                    </a:ext>
                  </a:extLst>
                </a:gridCol>
                <a:gridCol w="552212">
                  <a:extLst>
                    <a:ext uri="{9D8B030D-6E8A-4147-A177-3AD203B41FA5}">
                      <a16:colId xmlns:a16="http://schemas.microsoft.com/office/drawing/2014/main" val="1326418988"/>
                    </a:ext>
                  </a:extLst>
                </a:gridCol>
              </a:tblGrid>
              <a:tr h="254384">
                <a:tc gridSpan="4">
                  <a:txBody>
                    <a:bodyPr/>
                    <a:lstStyle/>
                    <a:p>
                      <a:pPr algn="ctr"/>
                      <a:r>
                        <a:rPr lang="es-ES" sz="1000" dirty="0" smtClean="0"/>
                        <a:t>AÑO 1</a:t>
                      </a:r>
                      <a:endParaRPr lang="es-ES" sz="1000" dirty="0"/>
                    </a:p>
                  </a:txBody>
                  <a:tcPr marL="36000" marR="3600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ES" sz="800" dirty="0"/>
                    </a:p>
                  </a:txBody>
                  <a:tcPr marL="36000" marR="3600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s-ES" sz="800" dirty="0"/>
                    </a:p>
                  </a:txBody>
                  <a:tcPr marL="36000" marR="3600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s-ES" sz="800" dirty="0"/>
                    </a:p>
                  </a:txBody>
                  <a:tcPr marL="36000" marR="36000" anchor="ctr"/>
                </a:tc>
                <a:tc gridSpan="4">
                  <a:txBody>
                    <a:bodyPr/>
                    <a:lstStyle/>
                    <a:p>
                      <a:pPr marL="0" marR="0" lvl="0" indent="0" algn="ctr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dirty="0" smtClean="0"/>
                        <a:t>AÑO 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ES" sz="800" dirty="0"/>
                    </a:p>
                  </a:txBody>
                  <a:tcPr marL="36000" marR="3600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s-ES" sz="800" dirty="0"/>
                    </a:p>
                  </a:txBody>
                  <a:tcPr marL="36000" marR="3600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s-ES" sz="800" dirty="0"/>
                    </a:p>
                  </a:txBody>
                  <a:tcPr marL="36000" marR="36000" anchor="ctr"/>
                </a:tc>
                <a:tc gridSpan="4">
                  <a:txBody>
                    <a:bodyPr/>
                    <a:lstStyle/>
                    <a:p>
                      <a:pPr marL="0" marR="0" lvl="0" indent="0" algn="ctr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dirty="0" smtClean="0"/>
                        <a:t>AÑO 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ES" sz="800" dirty="0"/>
                    </a:p>
                  </a:txBody>
                  <a:tcPr marL="36000" marR="3600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s-ES" sz="800" dirty="0"/>
                    </a:p>
                  </a:txBody>
                  <a:tcPr marL="36000" marR="3600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s-ES" sz="800" dirty="0"/>
                    </a:p>
                  </a:txBody>
                  <a:tcPr marL="36000" marR="36000" anchor="ctr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s-ES" sz="1000" dirty="0" smtClean="0"/>
                        <a:t>AÑO 4</a:t>
                      </a:r>
                      <a:endParaRPr lang="es-ES" sz="1000" dirty="0"/>
                    </a:p>
                  </a:txBody>
                  <a:tcPr marL="36000" marR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ES" sz="800" dirty="0"/>
                    </a:p>
                  </a:txBody>
                  <a:tcPr marL="36000" marR="3600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s-ES" sz="8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s-E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22143514"/>
                  </a:ext>
                </a:extLst>
              </a:tr>
              <a:tr h="310673">
                <a:tc>
                  <a:txBody>
                    <a:bodyPr/>
                    <a:lstStyle/>
                    <a:p>
                      <a:pPr algn="ctr"/>
                      <a:r>
                        <a:rPr lang="es-ES" sz="800" dirty="0" smtClean="0"/>
                        <a:t> 1º</a:t>
                      </a:r>
                      <a:r>
                        <a:rPr lang="es-ES" sz="800" baseline="0" dirty="0" smtClean="0"/>
                        <a:t> TRIMESTRE</a:t>
                      </a:r>
                      <a:endParaRPr lang="es-ES" sz="8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800" dirty="0" smtClean="0"/>
                        <a:t>2º</a:t>
                      </a:r>
                    </a:p>
                    <a:p>
                      <a:pPr algn="ctr"/>
                      <a:r>
                        <a:rPr lang="es-ES" sz="800" baseline="0" dirty="0" smtClean="0"/>
                        <a:t>TRIMESTRE</a:t>
                      </a:r>
                      <a:endParaRPr lang="es-ES" sz="8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800" dirty="0" smtClean="0"/>
                        <a:t>3º</a:t>
                      </a:r>
                      <a:r>
                        <a:rPr lang="es-ES" sz="800" baseline="0" dirty="0" smtClean="0"/>
                        <a:t> TRIMESTRE</a:t>
                      </a:r>
                      <a:endParaRPr lang="es-ES" sz="8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800" dirty="0" smtClean="0"/>
                        <a:t>4 º</a:t>
                      </a:r>
                      <a:r>
                        <a:rPr lang="es-ES" sz="800" baseline="0" dirty="0" smtClean="0"/>
                        <a:t> TRIMESTRE</a:t>
                      </a:r>
                      <a:endParaRPr lang="es-ES" sz="800" dirty="0"/>
                    </a:p>
                  </a:txBody>
                  <a:tcPr marL="36000" marR="36000" marT="36000" marB="36000" anchor="ctr"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800" dirty="0" smtClean="0"/>
                        <a:t> 1º</a:t>
                      </a:r>
                      <a:r>
                        <a:rPr lang="es-ES" sz="800" baseline="0" dirty="0" smtClean="0"/>
                        <a:t> TRIMESTRE</a:t>
                      </a:r>
                      <a:endParaRPr lang="es-ES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800" dirty="0" smtClean="0"/>
                        <a:t>2º</a:t>
                      </a:r>
                    </a:p>
                    <a:p>
                      <a:pPr algn="ctr"/>
                      <a:r>
                        <a:rPr lang="es-ES" sz="800" baseline="0" dirty="0" smtClean="0"/>
                        <a:t>TRIMESTRE</a:t>
                      </a:r>
                      <a:endParaRPr lang="es-ES" sz="8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800" dirty="0" smtClean="0"/>
                        <a:t>3º</a:t>
                      </a:r>
                      <a:r>
                        <a:rPr lang="es-ES" sz="800" baseline="0" dirty="0" smtClean="0"/>
                        <a:t> TRIMESTRE</a:t>
                      </a:r>
                      <a:endParaRPr lang="es-ES" sz="8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800" dirty="0" smtClean="0"/>
                        <a:t>4 º</a:t>
                      </a:r>
                      <a:r>
                        <a:rPr lang="es-ES" sz="800" baseline="0" dirty="0" smtClean="0"/>
                        <a:t> TRIMESTRE</a:t>
                      </a:r>
                      <a:endParaRPr lang="es-ES" sz="800" dirty="0"/>
                    </a:p>
                  </a:txBody>
                  <a:tcPr marL="36000" marR="36000" marT="36000" marB="36000" anchor="ctr"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800" dirty="0" smtClean="0"/>
                        <a:t> 1º</a:t>
                      </a:r>
                      <a:r>
                        <a:rPr lang="es-ES" sz="800" baseline="0" dirty="0" smtClean="0"/>
                        <a:t> TRIMESTRE</a:t>
                      </a:r>
                      <a:endParaRPr lang="es-ES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800" dirty="0" smtClean="0"/>
                        <a:t>2º</a:t>
                      </a:r>
                    </a:p>
                    <a:p>
                      <a:pPr algn="ctr"/>
                      <a:r>
                        <a:rPr lang="es-ES" sz="800" baseline="0" dirty="0" smtClean="0"/>
                        <a:t>TRIMESTRE</a:t>
                      </a:r>
                      <a:endParaRPr lang="es-ES" sz="8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800" dirty="0" smtClean="0"/>
                        <a:t>3º</a:t>
                      </a:r>
                      <a:r>
                        <a:rPr lang="es-ES" sz="800" baseline="0" dirty="0" smtClean="0"/>
                        <a:t> TRIMESTRE</a:t>
                      </a:r>
                      <a:endParaRPr lang="es-ES" sz="8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800" dirty="0" smtClean="0"/>
                        <a:t>4 º</a:t>
                      </a:r>
                      <a:r>
                        <a:rPr lang="es-ES" sz="800" baseline="0" dirty="0" smtClean="0"/>
                        <a:t> TRIMESTRE</a:t>
                      </a:r>
                      <a:endParaRPr lang="es-ES" sz="800" dirty="0"/>
                    </a:p>
                  </a:txBody>
                  <a:tcPr marL="36000" marR="36000" marT="36000" marB="36000" anchor="ctr"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800" dirty="0" smtClean="0"/>
                        <a:t> 1º</a:t>
                      </a:r>
                      <a:r>
                        <a:rPr lang="es-ES" sz="800" baseline="0" dirty="0" smtClean="0"/>
                        <a:t> TRIMESTRE</a:t>
                      </a:r>
                      <a:endParaRPr lang="es-ES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800" dirty="0" smtClean="0"/>
                        <a:t>2º</a:t>
                      </a:r>
                    </a:p>
                    <a:p>
                      <a:pPr algn="ctr"/>
                      <a:r>
                        <a:rPr lang="es-ES" sz="800" baseline="0" dirty="0" smtClean="0"/>
                        <a:t>TRIMESTRE</a:t>
                      </a:r>
                      <a:endParaRPr lang="es-ES" sz="8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800" dirty="0" smtClean="0"/>
                        <a:t>3º</a:t>
                      </a:r>
                      <a:r>
                        <a:rPr lang="es-ES" sz="800" baseline="0" dirty="0" smtClean="0"/>
                        <a:t> TRIMESTRE</a:t>
                      </a:r>
                      <a:endParaRPr lang="es-ES" sz="8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800" dirty="0" smtClean="0"/>
                        <a:t>4 º</a:t>
                      </a:r>
                      <a:r>
                        <a:rPr lang="es-ES" sz="800" baseline="0" dirty="0" smtClean="0"/>
                        <a:t> TRIMESTRE</a:t>
                      </a:r>
                      <a:endParaRPr lang="es-ES" sz="800" dirty="0"/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3208946970"/>
                  </a:ext>
                </a:extLst>
              </a:tr>
              <a:tr h="11489782">
                <a:tc>
                  <a:txBody>
                    <a:bodyPr/>
                    <a:lstStyle/>
                    <a:p>
                      <a:pPr algn="ctr"/>
                      <a:endParaRPr lang="es-ES" dirty="0"/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4881022"/>
                  </a:ext>
                </a:extLst>
              </a:tr>
            </a:tbl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8026150" y="898962"/>
            <a:ext cx="1242060" cy="246221"/>
          </a:xfrm>
          <a:prstGeom prst="rect">
            <a:avLst/>
          </a:prstGeom>
          <a:solidFill>
            <a:schemeClr val="tx1"/>
          </a:solidFill>
        </p:spPr>
        <p:txBody>
          <a:bodyPr wrap="square" tIns="0" bIns="0" rtlCol="0" anchor="ctr" anchorCtr="0">
            <a:spAutoFit/>
          </a:bodyPr>
          <a:lstStyle/>
          <a:p>
            <a:pPr algn="r"/>
            <a:r>
              <a:rPr lang="es-ES" sz="1600" b="1" dirty="0" smtClean="0">
                <a:solidFill>
                  <a:schemeClr val="bg1"/>
                </a:solidFill>
              </a:rPr>
              <a:t>PROYECTO</a:t>
            </a:r>
            <a:endParaRPr lang="es-ES" sz="1600" b="1" dirty="0">
              <a:solidFill>
                <a:schemeClr val="bg1"/>
              </a:solidFill>
            </a:endParaRPr>
          </a:p>
        </p:txBody>
      </p:sp>
      <p:grpSp>
        <p:nvGrpSpPr>
          <p:cNvPr id="2" name="Grupo 1"/>
          <p:cNvGrpSpPr/>
          <p:nvPr/>
        </p:nvGrpSpPr>
        <p:grpSpPr>
          <a:xfrm>
            <a:off x="496352" y="916211"/>
            <a:ext cx="1999814" cy="155548"/>
            <a:chOff x="866203" y="1617580"/>
            <a:chExt cx="1999814" cy="155548"/>
          </a:xfrm>
        </p:grpSpPr>
        <p:sp>
          <p:nvSpPr>
            <p:cNvPr id="7" name="Rombo 6"/>
            <p:cNvSpPr/>
            <p:nvPr/>
          </p:nvSpPr>
          <p:spPr>
            <a:xfrm>
              <a:off x="866203" y="1617580"/>
              <a:ext cx="108000" cy="144000"/>
            </a:xfrm>
            <a:prstGeom prst="diamond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5" name="CuadroTexto 14"/>
            <p:cNvSpPr txBox="1"/>
            <p:nvPr/>
          </p:nvSpPr>
          <p:spPr>
            <a:xfrm>
              <a:off x="1021977" y="1619240"/>
              <a:ext cx="1844040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s-ES" sz="1000" dirty="0" smtClean="0"/>
                <a:t>E29 Acta de inicio </a:t>
              </a:r>
              <a:r>
                <a:rPr lang="es-ES" sz="1000" b="1" dirty="0" smtClean="0"/>
                <a:t>(L1, L2)</a:t>
              </a:r>
              <a:endParaRPr lang="es-ES" sz="1000" b="1" dirty="0"/>
            </a:p>
          </p:txBody>
        </p:sp>
      </p:grpSp>
      <p:sp>
        <p:nvSpPr>
          <p:cNvPr id="42" name="Pentágono 41"/>
          <p:cNvSpPr/>
          <p:nvPr/>
        </p:nvSpPr>
        <p:spPr>
          <a:xfrm>
            <a:off x="470701" y="1103788"/>
            <a:ext cx="1686060" cy="162000"/>
          </a:xfrm>
          <a:prstGeom prst="homePlate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es-ES" sz="1000" b="1" dirty="0">
                <a:solidFill>
                  <a:schemeClr val="bg1"/>
                </a:solidFill>
              </a:rPr>
              <a:t>PLANIFICACIÓN PROYECTO</a:t>
            </a:r>
          </a:p>
        </p:txBody>
      </p:sp>
      <p:sp>
        <p:nvSpPr>
          <p:cNvPr id="43" name="Pentágono 42"/>
          <p:cNvSpPr/>
          <p:nvPr/>
        </p:nvSpPr>
        <p:spPr>
          <a:xfrm>
            <a:off x="985765" y="1863326"/>
            <a:ext cx="8306827" cy="162000"/>
          </a:xfrm>
          <a:prstGeom prst="homePlate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es-ES" sz="1000" b="1" dirty="0" smtClean="0">
                <a:solidFill>
                  <a:schemeClr val="bg1"/>
                </a:solidFill>
              </a:rPr>
              <a:t>EJECUCIÓN </a:t>
            </a:r>
            <a:r>
              <a:rPr lang="es-ES" sz="1000" b="1" dirty="0">
                <a:solidFill>
                  <a:schemeClr val="bg1"/>
                </a:solidFill>
              </a:rPr>
              <a:t>PROYECTO</a:t>
            </a:r>
          </a:p>
        </p:txBody>
      </p:sp>
      <p:sp>
        <p:nvSpPr>
          <p:cNvPr id="44" name="Pentágono 43"/>
          <p:cNvSpPr/>
          <p:nvPr/>
        </p:nvSpPr>
        <p:spPr>
          <a:xfrm>
            <a:off x="8305870" y="2233904"/>
            <a:ext cx="971482" cy="162000"/>
          </a:xfrm>
          <a:prstGeom prst="homePlate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/>
          <a:p>
            <a:pPr>
              <a:lnSpc>
                <a:spcPts val="800"/>
              </a:lnSpc>
            </a:pPr>
            <a:r>
              <a:rPr lang="es-ES" sz="900" b="1" dirty="0" smtClean="0">
                <a:solidFill>
                  <a:schemeClr val="bg1"/>
                </a:solidFill>
              </a:rPr>
              <a:t>CIERRE PROYECTO</a:t>
            </a:r>
            <a:endParaRPr lang="es-ES" sz="900" b="1" dirty="0">
              <a:solidFill>
                <a:schemeClr val="bg1"/>
              </a:solidFill>
            </a:endParaRPr>
          </a:p>
        </p:txBody>
      </p:sp>
      <p:sp>
        <p:nvSpPr>
          <p:cNvPr id="45" name="Pentágono 44"/>
          <p:cNvSpPr/>
          <p:nvPr/>
        </p:nvSpPr>
        <p:spPr>
          <a:xfrm>
            <a:off x="458314" y="2661602"/>
            <a:ext cx="1914913" cy="162000"/>
          </a:xfrm>
          <a:prstGeom prst="homePlate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es-ES" sz="1000" b="1" dirty="0" smtClean="0">
                <a:solidFill>
                  <a:schemeClr val="bg1"/>
                </a:solidFill>
              </a:rPr>
              <a:t>TOMA REQUERIMIENTOS</a:t>
            </a:r>
            <a:endParaRPr lang="es-ES" sz="1000" b="1" dirty="0">
              <a:solidFill>
                <a:schemeClr val="bg1"/>
              </a:solidFill>
            </a:endParaRPr>
          </a:p>
        </p:txBody>
      </p:sp>
      <p:sp>
        <p:nvSpPr>
          <p:cNvPr id="48" name="Pentágono 47"/>
          <p:cNvSpPr/>
          <p:nvPr/>
        </p:nvSpPr>
        <p:spPr>
          <a:xfrm>
            <a:off x="845917" y="3060037"/>
            <a:ext cx="1233690" cy="162000"/>
          </a:xfrm>
          <a:prstGeom prst="homePlate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es-ES" sz="1000" b="1" dirty="0" smtClean="0">
                <a:solidFill>
                  <a:schemeClr val="bg1"/>
                </a:solidFill>
              </a:rPr>
              <a:t>DISEÑO SERVICIO</a:t>
            </a:r>
            <a:endParaRPr lang="es-ES" sz="1000" b="1" dirty="0">
              <a:solidFill>
                <a:schemeClr val="bg1"/>
              </a:solidFill>
            </a:endParaRPr>
          </a:p>
        </p:txBody>
      </p:sp>
      <p:sp>
        <p:nvSpPr>
          <p:cNvPr id="53" name="Pentágono 52"/>
          <p:cNvSpPr/>
          <p:nvPr/>
        </p:nvSpPr>
        <p:spPr>
          <a:xfrm>
            <a:off x="985764" y="3836859"/>
            <a:ext cx="8306828" cy="162000"/>
          </a:xfrm>
          <a:prstGeom prst="homePlate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r"/>
            <a:r>
              <a:rPr lang="es-ES" sz="1000" b="1" dirty="0" smtClean="0">
                <a:solidFill>
                  <a:schemeClr val="bg1"/>
                </a:solidFill>
              </a:rPr>
              <a:t>DESARROLLO, IMPLANTACIÓN Y ENTREGA SERVICIO</a:t>
            </a:r>
            <a:endParaRPr lang="es-ES" sz="1000" b="1" dirty="0">
              <a:solidFill>
                <a:schemeClr val="bg1"/>
              </a:solidFill>
            </a:endParaRPr>
          </a:p>
        </p:txBody>
      </p:sp>
      <p:sp>
        <p:nvSpPr>
          <p:cNvPr id="76" name="CuadroTexto 75"/>
          <p:cNvSpPr txBox="1"/>
          <p:nvPr/>
        </p:nvSpPr>
        <p:spPr>
          <a:xfrm>
            <a:off x="934256" y="4805768"/>
            <a:ext cx="284226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ES" sz="1200" b="1" dirty="0" smtClean="0"/>
              <a:t>L1 ESTRUCTURAR ACTIVIDAD</a:t>
            </a:r>
            <a:endParaRPr lang="es-ES" sz="1200" b="1" dirty="0"/>
          </a:p>
        </p:txBody>
      </p:sp>
      <p:grpSp>
        <p:nvGrpSpPr>
          <p:cNvPr id="87" name="Grupo 86"/>
          <p:cNvGrpSpPr/>
          <p:nvPr/>
        </p:nvGrpSpPr>
        <p:grpSpPr>
          <a:xfrm>
            <a:off x="537293" y="1320071"/>
            <a:ext cx="1943935" cy="155548"/>
            <a:chOff x="866203" y="1617580"/>
            <a:chExt cx="1943935" cy="155548"/>
          </a:xfrm>
        </p:grpSpPr>
        <p:sp>
          <p:nvSpPr>
            <p:cNvPr id="88" name="Rombo 87"/>
            <p:cNvSpPr/>
            <p:nvPr/>
          </p:nvSpPr>
          <p:spPr>
            <a:xfrm>
              <a:off x="866203" y="1617580"/>
              <a:ext cx="108000" cy="144000"/>
            </a:xfrm>
            <a:prstGeom prst="diamond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89" name="CuadroTexto 88"/>
            <p:cNvSpPr txBox="1"/>
            <p:nvPr/>
          </p:nvSpPr>
          <p:spPr>
            <a:xfrm>
              <a:off x="1021977" y="1619240"/>
              <a:ext cx="1788161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s-ES" sz="1000" dirty="0"/>
                <a:t>E30 Programa de </a:t>
              </a:r>
              <a:r>
                <a:rPr lang="es-ES" sz="1000" dirty="0" smtClean="0"/>
                <a:t>trabajo </a:t>
              </a:r>
              <a:r>
                <a:rPr lang="es-ES" sz="1000" b="1" dirty="0"/>
                <a:t>(L1, L2</a:t>
              </a:r>
              <a:r>
                <a:rPr lang="es-ES" sz="1000" b="1" dirty="0" smtClean="0"/>
                <a:t>)</a:t>
              </a:r>
              <a:endParaRPr lang="es-ES" sz="1000" b="1" dirty="0"/>
            </a:p>
          </p:txBody>
        </p:sp>
      </p:grpSp>
      <p:grpSp>
        <p:nvGrpSpPr>
          <p:cNvPr id="90" name="Grupo 89"/>
          <p:cNvGrpSpPr/>
          <p:nvPr/>
        </p:nvGrpSpPr>
        <p:grpSpPr>
          <a:xfrm>
            <a:off x="659213" y="1506761"/>
            <a:ext cx="1741087" cy="155548"/>
            <a:chOff x="866203" y="1617580"/>
            <a:chExt cx="1741087" cy="155548"/>
          </a:xfrm>
        </p:grpSpPr>
        <p:sp>
          <p:nvSpPr>
            <p:cNvPr id="91" name="Rombo 90"/>
            <p:cNvSpPr/>
            <p:nvPr/>
          </p:nvSpPr>
          <p:spPr>
            <a:xfrm>
              <a:off x="866203" y="1617580"/>
              <a:ext cx="108000" cy="144000"/>
            </a:xfrm>
            <a:prstGeom prst="diamond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92" name="CuadroTexto 91"/>
            <p:cNvSpPr txBox="1"/>
            <p:nvPr/>
          </p:nvSpPr>
          <p:spPr>
            <a:xfrm>
              <a:off x="1021977" y="1619240"/>
              <a:ext cx="1585313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s-ES" sz="1000" dirty="0"/>
                <a:t>E31 Plan de </a:t>
              </a:r>
              <a:r>
                <a:rPr lang="es-ES" sz="1000" dirty="0" smtClean="0"/>
                <a:t>Proyecto </a:t>
              </a:r>
              <a:r>
                <a:rPr lang="es-ES" sz="1000" b="1" dirty="0"/>
                <a:t>(L1, L2</a:t>
              </a:r>
              <a:r>
                <a:rPr lang="es-ES" sz="1000" b="1" dirty="0" smtClean="0"/>
                <a:t>)</a:t>
              </a:r>
              <a:endParaRPr lang="es-ES" sz="1000" b="1" dirty="0"/>
            </a:p>
          </p:txBody>
        </p:sp>
      </p:grpSp>
      <p:grpSp>
        <p:nvGrpSpPr>
          <p:cNvPr id="93" name="Grupo 92"/>
          <p:cNvGrpSpPr/>
          <p:nvPr/>
        </p:nvGrpSpPr>
        <p:grpSpPr>
          <a:xfrm>
            <a:off x="550449" y="3257719"/>
            <a:ext cx="3587986" cy="155548"/>
            <a:chOff x="866203" y="1617580"/>
            <a:chExt cx="3587986" cy="155548"/>
          </a:xfrm>
        </p:grpSpPr>
        <p:sp>
          <p:nvSpPr>
            <p:cNvPr id="94" name="Rombo 93"/>
            <p:cNvSpPr/>
            <p:nvPr/>
          </p:nvSpPr>
          <p:spPr>
            <a:xfrm>
              <a:off x="866203" y="1617580"/>
              <a:ext cx="108000" cy="144000"/>
            </a:xfrm>
            <a:prstGeom prst="diamond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95" name="CuadroTexto 94"/>
            <p:cNvSpPr txBox="1"/>
            <p:nvPr/>
          </p:nvSpPr>
          <p:spPr>
            <a:xfrm>
              <a:off x="1021976" y="1619240"/>
              <a:ext cx="3432213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s-ES" sz="1000" dirty="0"/>
                <a:t>E32 Plan de diseño, desarrollo e implantación del </a:t>
              </a:r>
              <a:r>
                <a:rPr lang="es-ES" sz="1000" dirty="0" smtClean="0"/>
                <a:t>servicio </a:t>
              </a:r>
              <a:r>
                <a:rPr lang="es-ES" sz="1000" b="1" dirty="0"/>
                <a:t>(L1, L2</a:t>
              </a:r>
              <a:r>
                <a:rPr lang="es-ES" sz="1000" b="1" dirty="0" smtClean="0"/>
                <a:t>)</a:t>
              </a:r>
              <a:endParaRPr lang="es-ES" sz="1000" b="1" dirty="0"/>
            </a:p>
          </p:txBody>
        </p:sp>
      </p:grpSp>
      <p:grpSp>
        <p:nvGrpSpPr>
          <p:cNvPr id="96" name="Grupo 95"/>
          <p:cNvGrpSpPr/>
          <p:nvPr/>
        </p:nvGrpSpPr>
        <p:grpSpPr>
          <a:xfrm>
            <a:off x="488364" y="2894044"/>
            <a:ext cx="1999814" cy="155548"/>
            <a:chOff x="866203" y="1617580"/>
            <a:chExt cx="1999814" cy="155548"/>
          </a:xfrm>
        </p:grpSpPr>
        <p:sp>
          <p:nvSpPr>
            <p:cNvPr id="97" name="Rombo 96"/>
            <p:cNvSpPr/>
            <p:nvPr/>
          </p:nvSpPr>
          <p:spPr>
            <a:xfrm>
              <a:off x="866203" y="1617580"/>
              <a:ext cx="108000" cy="144000"/>
            </a:xfrm>
            <a:prstGeom prst="diamond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98" name="CuadroTexto 97"/>
            <p:cNvSpPr txBox="1"/>
            <p:nvPr/>
          </p:nvSpPr>
          <p:spPr>
            <a:xfrm>
              <a:off x="1021977" y="1619240"/>
              <a:ext cx="1844040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s-ES" sz="1000" dirty="0"/>
                <a:t>Especificaciones</a:t>
              </a:r>
            </a:p>
          </p:txBody>
        </p:sp>
      </p:grpSp>
      <p:grpSp>
        <p:nvGrpSpPr>
          <p:cNvPr id="101" name="Grupo 100"/>
          <p:cNvGrpSpPr/>
          <p:nvPr/>
        </p:nvGrpSpPr>
        <p:grpSpPr>
          <a:xfrm>
            <a:off x="777427" y="1685603"/>
            <a:ext cx="2733598" cy="155548"/>
            <a:chOff x="866203" y="1617580"/>
            <a:chExt cx="2733598" cy="155548"/>
          </a:xfrm>
        </p:grpSpPr>
        <p:sp>
          <p:nvSpPr>
            <p:cNvPr id="102" name="Rombo 101"/>
            <p:cNvSpPr/>
            <p:nvPr/>
          </p:nvSpPr>
          <p:spPr>
            <a:xfrm>
              <a:off x="866203" y="1617580"/>
              <a:ext cx="108000" cy="144000"/>
            </a:xfrm>
            <a:prstGeom prst="diamond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03" name="CuadroTexto 102"/>
            <p:cNvSpPr txBox="1"/>
            <p:nvPr/>
          </p:nvSpPr>
          <p:spPr>
            <a:xfrm>
              <a:off x="1021977" y="1619240"/>
              <a:ext cx="2577824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s-ES" sz="1000" dirty="0"/>
                <a:t>E33 Plan de Medición y </a:t>
              </a:r>
              <a:r>
                <a:rPr lang="es-ES" sz="1000" dirty="0" smtClean="0"/>
                <a:t>seguimiento </a:t>
              </a:r>
              <a:r>
                <a:rPr lang="es-ES" sz="1000" b="1" dirty="0" smtClean="0"/>
                <a:t>(</a:t>
              </a:r>
              <a:r>
                <a:rPr lang="es-ES" sz="1000" b="1" dirty="0"/>
                <a:t>L1, L2</a:t>
              </a:r>
              <a:r>
                <a:rPr lang="es-ES" sz="1000" b="1" dirty="0" smtClean="0"/>
                <a:t>)</a:t>
              </a:r>
              <a:endParaRPr lang="es-ES" sz="1000" b="1" dirty="0"/>
            </a:p>
          </p:txBody>
        </p:sp>
      </p:grpSp>
      <p:grpSp>
        <p:nvGrpSpPr>
          <p:cNvPr id="104" name="Grupo 103"/>
          <p:cNvGrpSpPr/>
          <p:nvPr/>
        </p:nvGrpSpPr>
        <p:grpSpPr>
          <a:xfrm>
            <a:off x="662572" y="3453057"/>
            <a:ext cx="2163990" cy="155548"/>
            <a:chOff x="866203" y="1617580"/>
            <a:chExt cx="2163990" cy="155548"/>
          </a:xfrm>
        </p:grpSpPr>
        <p:sp>
          <p:nvSpPr>
            <p:cNvPr id="105" name="Rombo 104"/>
            <p:cNvSpPr/>
            <p:nvPr/>
          </p:nvSpPr>
          <p:spPr>
            <a:xfrm>
              <a:off x="866203" y="1617580"/>
              <a:ext cx="108000" cy="144000"/>
            </a:xfrm>
            <a:prstGeom prst="diamond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06" name="CuadroTexto 105"/>
            <p:cNvSpPr txBox="1"/>
            <p:nvPr/>
          </p:nvSpPr>
          <p:spPr>
            <a:xfrm>
              <a:off x="1021977" y="1619240"/>
              <a:ext cx="2008216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s-ES" sz="1000" dirty="0"/>
                <a:t>E2 Formación del </a:t>
              </a:r>
              <a:r>
                <a:rPr lang="es-ES" sz="1000" dirty="0" smtClean="0"/>
                <a:t>personal </a:t>
              </a:r>
              <a:r>
                <a:rPr lang="es-ES" sz="1000" b="1" dirty="0"/>
                <a:t>(L1, L2</a:t>
              </a:r>
              <a:r>
                <a:rPr lang="es-ES" sz="1000" b="1" dirty="0" smtClean="0"/>
                <a:t>)</a:t>
              </a:r>
              <a:endParaRPr lang="es-ES" sz="1000" b="1" dirty="0"/>
            </a:p>
          </p:txBody>
        </p:sp>
      </p:grpSp>
      <p:grpSp>
        <p:nvGrpSpPr>
          <p:cNvPr id="107" name="Grupo 106"/>
          <p:cNvGrpSpPr/>
          <p:nvPr/>
        </p:nvGrpSpPr>
        <p:grpSpPr>
          <a:xfrm>
            <a:off x="782306" y="3640383"/>
            <a:ext cx="2152256" cy="155548"/>
            <a:chOff x="866203" y="1617580"/>
            <a:chExt cx="2152256" cy="155548"/>
          </a:xfrm>
        </p:grpSpPr>
        <p:sp>
          <p:nvSpPr>
            <p:cNvPr id="108" name="Rombo 107"/>
            <p:cNvSpPr/>
            <p:nvPr/>
          </p:nvSpPr>
          <p:spPr>
            <a:xfrm>
              <a:off x="866203" y="1617580"/>
              <a:ext cx="108000" cy="144000"/>
            </a:xfrm>
            <a:prstGeom prst="diamond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09" name="CuadroTexto 108"/>
            <p:cNvSpPr txBox="1"/>
            <p:nvPr/>
          </p:nvSpPr>
          <p:spPr>
            <a:xfrm>
              <a:off x="1021977" y="1619240"/>
              <a:ext cx="1996482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s-ES" sz="1000" dirty="0"/>
                <a:t>E1 Capacitación del </a:t>
              </a:r>
              <a:r>
                <a:rPr lang="es-ES" sz="1000" dirty="0" smtClean="0"/>
                <a:t>personal </a:t>
              </a:r>
              <a:r>
                <a:rPr lang="es-ES" sz="1000" b="1" dirty="0"/>
                <a:t>(L1, L2</a:t>
              </a:r>
              <a:r>
                <a:rPr lang="es-ES" sz="1000" b="1" dirty="0" smtClean="0"/>
                <a:t>)</a:t>
              </a:r>
              <a:endParaRPr lang="es-ES" sz="1000" b="1" dirty="0"/>
            </a:p>
          </p:txBody>
        </p:sp>
      </p:grpSp>
      <p:grpSp>
        <p:nvGrpSpPr>
          <p:cNvPr id="110" name="Grupo 109"/>
          <p:cNvGrpSpPr/>
          <p:nvPr/>
        </p:nvGrpSpPr>
        <p:grpSpPr>
          <a:xfrm>
            <a:off x="2073447" y="4073689"/>
            <a:ext cx="3206045" cy="155548"/>
            <a:chOff x="866203" y="1617580"/>
            <a:chExt cx="3206045" cy="155548"/>
          </a:xfrm>
        </p:grpSpPr>
        <p:sp>
          <p:nvSpPr>
            <p:cNvPr id="111" name="Rombo 110"/>
            <p:cNvSpPr/>
            <p:nvPr/>
          </p:nvSpPr>
          <p:spPr>
            <a:xfrm>
              <a:off x="866203" y="1617580"/>
              <a:ext cx="108000" cy="144000"/>
            </a:xfrm>
            <a:prstGeom prst="diamond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12" name="CuadroTexto 111"/>
            <p:cNvSpPr txBox="1"/>
            <p:nvPr/>
          </p:nvSpPr>
          <p:spPr>
            <a:xfrm>
              <a:off x="1021976" y="1619240"/>
              <a:ext cx="3050272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s-ES" sz="1000" dirty="0"/>
                <a:t>E3 Estrategia operativa de INGENIERÍA y de la </a:t>
              </a:r>
              <a:r>
                <a:rPr lang="es-ES" sz="1000" dirty="0" smtClean="0"/>
                <a:t>PMO </a:t>
              </a:r>
              <a:r>
                <a:rPr lang="es-ES" sz="1000" b="1" dirty="0"/>
                <a:t>(L1, L2</a:t>
              </a:r>
              <a:r>
                <a:rPr lang="es-ES" sz="1000" b="1" dirty="0" smtClean="0"/>
                <a:t>)</a:t>
              </a:r>
              <a:endParaRPr lang="es-ES" sz="1000" b="1" dirty="0"/>
            </a:p>
          </p:txBody>
        </p:sp>
      </p:grpSp>
      <p:grpSp>
        <p:nvGrpSpPr>
          <p:cNvPr id="117" name="Grupo 116"/>
          <p:cNvGrpSpPr/>
          <p:nvPr/>
        </p:nvGrpSpPr>
        <p:grpSpPr>
          <a:xfrm>
            <a:off x="955873" y="4595199"/>
            <a:ext cx="2325996" cy="215444"/>
            <a:chOff x="866203" y="1588462"/>
            <a:chExt cx="2325996" cy="215444"/>
          </a:xfrm>
        </p:grpSpPr>
        <p:sp>
          <p:nvSpPr>
            <p:cNvPr id="118" name="Rombo 117"/>
            <p:cNvSpPr/>
            <p:nvPr/>
          </p:nvSpPr>
          <p:spPr>
            <a:xfrm>
              <a:off x="866203" y="1617580"/>
              <a:ext cx="108000" cy="144000"/>
            </a:xfrm>
            <a:prstGeom prst="diamond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19" name="CuadroTexto 118"/>
            <p:cNvSpPr txBox="1"/>
            <p:nvPr/>
          </p:nvSpPr>
          <p:spPr>
            <a:xfrm>
              <a:off x="1021976" y="1588462"/>
              <a:ext cx="2170223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s-ES" sz="1400" b="1" dirty="0"/>
                <a:t>E4 PLAN DE </a:t>
              </a:r>
              <a:r>
                <a:rPr lang="es-ES" sz="1400" b="1" dirty="0" smtClean="0"/>
                <a:t>ACCIÓN </a:t>
              </a:r>
              <a:r>
                <a:rPr lang="es-ES" sz="1400" b="1" dirty="0"/>
                <a:t>(L1, L2</a:t>
              </a:r>
              <a:r>
                <a:rPr lang="es-ES" sz="1400" b="1" dirty="0" smtClean="0"/>
                <a:t>)</a:t>
              </a:r>
              <a:endParaRPr lang="es-ES" sz="1400" b="1" dirty="0"/>
            </a:p>
          </p:txBody>
        </p:sp>
      </p:grpSp>
      <p:grpSp>
        <p:nvGrpSpPr>
          <p:cNvPr id="123" name="Grupo 122"/>
          <p:cNvGrpSpPr/>
          <p:nvPr/>
        </p:nvGrpSpPr>
        <p:grpSpPr>
          <a:xfrm>
            <a:off x="2269220" y="5430316"/>
            <a:ext cx="3521980" cy="155548"/>
            <a:chOff x="866203" y="1617580"/>
            <a:chExt cx="3521980" cy="155548"/>
          </a:xfrm>
        </p:grpSpPr>
        <p:sp>
          <p:nvSpPr>
            <p:cNvPr id="124" name="Rombo 123"/>
            <p:cNvSpPr/>
            <p:nvPr/>
          </p:nvSpPr>
          <p:spPr>
            <a:xfrm>
              <a:off x="866203" y="1617580"/>
              <a:ext cx="108000" cy="144000"/>
            </a:xfrm>
            <a:prstGeom prst="diamond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25" name="CuadroTexto 124"/>
            <p:cNvSpPr txBox="1"/>
            <p:nvPr/>
          </p:nvSpPr>
          <p:spPr>
            <a:xfrm>
              <a:off x="1021976" y="1619240"/>
              <a:ext cx="3366207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s-ES" sz="1000" dirty="0"/>
                <a:t>E5 Propuesta de configuración de programas de </a:t>
              </a:r>
              <a:r>
                <a:rPr lang="es-ES" sz="1000" dirty="0" smtClean="0"/>
                <a:t>proyectos </a:t>
              </a:r>
              <a:r>
                <a:rPr lang="es-ES" sz="1000" b="1" dirty="0" smtClean="0"/>
                <a:t>(L1)</a:t>
              </a:r>
              <a:endParaRPr lang="es-ES" sz="1000" b="1" dirty="0"/>
            </a:p>
          </p:txBody>
        </p:sp>
      </p:grpSp>
      <p:grpSp>
        <p:nvGrpSpPr>
          <p:cNvPr id="126" name="Grupo 125"/>
          <p:cNvGrpSpPr/>
          <p:nvPr/>
        </p:nvGrpSpPr>
        <p:grpSpPr>
          <a:xfrm>
            <a:off x="2376927" y="5601766"/>
            <a:ext cx="2664474" cy="155548"/>
            <a:chOff x="866203" y="1617580"/>
            <a:chExt cx="2664474" cy="155548"/>
          </a:xfrm>
        </p:grpSpPr>
        <p:sp>
          <p:nvSpPr>
            <p:cNvPr id="127" name="Rombo 126"/>
            <p:cNvSpPr/>
            <p:nvPr/>
          </p:nvSpPr>
          <p:spPr>
            <a:xfrm>
              <a:off x="866203" y="1617580"/>
              <a:ext cx="108000" cy="144000"/>
            </a:xfrm>
            <a:prstGeom prst="diamond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28" name="CuadroTexto 127"/>
            <p:cNvSpPr txBox="1"/>
            <p:nvPr/>
          </p:nvSpPr>
          <p:spPr>
            <a:xfrm>
              <a:off x="1021977" y="1619240"/>
              <a:ext cx="2508700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s-ES" sz="1000" dirty="0"/>
                <a:t>E7 Política deseable de asistencias </a:t>
              </a:r>
              <a:r>
                <a:rPr lang="es-ES" sz="1000" dirty="0" smtClean="0"/>
                <a:t>técnicas </a:t>
              </a:r>
              <a:r>
                <a:rPr lang="es-ES" sz="1000" b="1" dirty="0"/>
                <a:t>(L1</a:t>
              </a:r>
              <a:r>
                <a:rPr lang="es-ES" sz="1000" b="1" dirty="0" smtClean="0"/>
                <a:t>)</a:t>
              </a:r>
              <a:endParaRPr lang="es-ES" sz="1000" b="1" dirty="0"/>
            </a:p>
          </p:txBody>
        </p:sp>
      </p:grpSp>
      <p:grpSp>
        <p:nvGrpSpPr>
          <p:cNvPr id="132" name="Grupo 131"/>
          <p:cNvGrpSpPr/>
          <p:nvPr/>
        </p:nvGrpSpPr>
        <p:grpSpPr>
          <a:xfrm>
            <a:off x="4213347" y="5784646"/>
            <a:ext cx="3018033" cy="155548"/>
            <a:chOff x="866203" y="1617580"/>
            <a:chExt cx="3018033" cy="155548"/>
          </a:xfrm>
        </p:grpSpPr>
        <p:sp>
          <p:nvSpPr>
            <p:cNvPr id="133" name="Rombo 132"/>
            <p:cNvSpPr/>
            <p:nvPr/>
          </p:nvSpPr>
          <p:spPr>
            <a:xfrm>
              <a:off x="866203" y="1617580"/>
              <a:ext cx="108000" cy="144000"/>
            </a:xfrm>
            <a:prstGeom prst="diamond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34" name="CuadroTexto 133"/>
            <p:cNvSpPr txBox="1"/>
            <p:nvPr/>
          </p:nvSpPr>
          <p:spPr>
            <a:xfrm>
              <a:off x="1021976" y="1619240"/>
              <a:ext cx="2862260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s-ES" sz="1000" dirty="0"/>
                <a:t>E6 Cuadro de mando integral (CMI) de </a:t>
              </a:r>
              <a:r>
                <a:rPr lang="es-ES" sz="1000" dirty="0" smtClean="0"/>
                <a:t>INGENIERÍA </a:t>
              </a:r>
              <a:r>
                <a:rPr lang="es-ES" sz="1000" b="1" dirty="0"/>
                <a:t>(L1</a:t>
              </a:r>
              <a:r>
                <a:rPr lang="es-ES" sz="1000" b="1" dirty="0" smtClean="0"/>
                <a:t>)</a:t>
              </a:r>
              <a:endParaRPr lang="es-ES" sz="1000" b="1" dirty="0"/>
            </a:p>
          </p:txBody>
        </p:sp>
      </p:grpSp>
      <p:grpSp>
        <p:nvGrpSpPr>
          <p:cNvPr id="135" name="Grupo 134"/>
          <p:cNvGrpSpPr/>
          <p:nvPr/>
        </p:nvGrpSpPr>
        <p:grpSpPr>
          <a:xfrm>
            <a:off x="2408728" y="6278547"/>
            <a:ext cx="2454284" cy="155548"/>
            <a:chOff x="866203" y="1617580"/>
            <a:chExt cx="2454284" cy="155548"/>
          </a:xfrm>
        </p:grpSpPr>
        <p:sp>
          <p:nvSpPr>
            <p:cNvPr id="136" name="Rombo 135"/>
            <p:cNvSpPr/>
            <p:nvPr/>
          </p:nvSpPr>
          <p:spPr>
            <a:xfrm>
              <a:off x="866203" y="1617580"/>
              <a:ext cx="108000" cy="144000"/>
            </a:xfrm>
            <a:prstGeom prst="diamond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37" name="CuadroTexto 136"/>
            <p:cNvSpPr txBox="1"/>
            <p:nvPr/>
          </p:nvSpPr>
          <p:spPr>
            <a:xfrm>
              <a:off x="1021976" y="1619240"/>
              <a:ext cx="2298511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s-ES" sz="1000" dirty="0"/>
                <a:t>E8 Responsabilidades </a:t>
              </a:r>
              <a:r>
                <a:rPr lang="es-ES" sz="1000" dirty="0" smtClean="0"/>
                <a:t>organizativas </a:t>
              </a:r>
              <a:r>
                <a:rPr lang="es-ES" sz="1000" b="1" dirty="0"/>
                <a:t>(</a:t>
              </a:r>
              <a:r>
                <a:rPr lang="es-ES" sz="1000" b="1" dirty="0" smtClean="0"/>
                <a:t>L1, L2)</a:t>
              </a:r>
              <a:endParaRPr lang="es-ES" sz="1000" b="1" dirty="0"/>
            </a:p>
          </p:txBody>
        </p:sp>
      </p:grpSp>
      <p:cxnSp>
        <p:nvCxnSpPr>
          <p:cNvPr id="6" name="Conector recto de flecha 5"/>
          <p:cNvCxnSpPr/>
          <p:nvPr/>
        </p:nvCxnSpPr>
        <p:spPr>
          <a:xfrm>
            <a:off x="2934562" y="4954727"/>
            <a:ext cx="6375620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CuadroTexto 168"/>
          <p:cNvSpPr txBox="1"/>
          <p:nvPr/>
        </p:nvSpPr>
        <p:spPr>
          <a:xfrm>
            <a:off x="934256" y="9314962"/>
            <a:ext cx="284226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ES" sz="1200" b="1" dirty="0" smtClean="0"/>
              <a:t>L3 DEFINIR LA PMO</a:t>
            </a:r>
            <a:endParaRPr lang="es-ES" sz="1200" b="1" dirty="0"/>
          </a:p>
        </p:txBody>
      </p:sp>
      <p:grpSp>
        <p:nvGrpSpPr>
          <p:cNvPr id="171" name="Grupo 170"/>
          <p:cNvGrpSpPr/>
          <p:nvPr/>
        </p:nvGrpSpPr>
        <p:grpSpPr>
          <a:xfrm>
            <a:off x="1554480" y="9556862"/>
            <a:ext cx="2187966" cy="155548"/>
            <a:chOff x="866203" y="1617580"/>
            <a:chExt cx="2187966" cy="155548"/>
          </a:xfrm>
        </p:grpSpPr>
        <p:sp>
          <p:nvSpPr>
            <p:cNvPr id="172" name="Rombo 171"/>
            <p:cNvSpPr/>
            <p:nvPr/>
          </p:nvSpPr>
          <p:spPr>
            <a:xfrm>
              <a:off x="866203" y="1617580"/>
              <a:ext cx="108000" cy="144000"/>
            </a:xfrm>
            <a:prstGeom prst="diamond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73" name="CuadroTexto 172"/>
            <p:cNvSpPr txBox="1"/>
            <p:nvPr/>
          </p:nvSpPr>
          <p:spPr>
            <a:xfrm>
              <a:off x="1021976" y="1619240"/>
              <a:ext cx="2032193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s-ES" sz="1000" dirty="0" smtClean="0"/>
                <a:t>E10 Modelo de PMO </a:t>
              </a:r>
              <a:r>
                <a:rPr lang="es-ES" sz="1000" b="1" dirty="0"/>
                <a:t>(L1, </a:t>
              </a:r>
              <a:r>
                <a:rPr lang="es-ES" sz="1000" b="1" dirty="0" smtClean="0"/>
                <a:t>L2)</a:t>
              </a:r>
              <a:endParaRPr lang="es-ES" sz="1000" dirty="0"/>
            </a:p>
          </p:txBody>
        </p:sp>
      </p:grpSp>
      <p:grpSp>
        <p:nvGrpSpPr>
          <p:cNvPr id="174" name="Grupo 173"/>
          <p:cNvGrpSpPr/>
          <p:nvPr/>
        </p:nvGrpSpPr>
        <p:grpSpPr>
          <a:xfrm>
            <a:off x="2628387" y="9739742"/>
            <a:ext cx="3454635" cy="155548"/>
            <a:chOff x="866203" y="1617580"/>
            <a:chExt cx="3454635" cy="155548"/>
          </a:xfrm>
        </p:grpSpPr>
        <p:sp>
          <p:nvSpPr>
            <p:cNvPr id="175" name="Rombo 174"/>
            <p:cNvSpPr/>
            <p:nvPr/>
          </p:nvSpPr>
          <p:spPr>
            <a:xfrm>
              <a:off x="866203" y="1617580"/>
              <a:ext cx="108000" cy="144000"/>
            </a:xfrm>
            <a:prstGeom prst="diamond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76" name="CuadroTexto 175"/>
            <p:cNvSpPr txBox="1"/>
            <p:nvPr/>
          </p:nvSpPr>
          <p:spPr>
            <a:xfrm>
              <a:off x="1021976" y="1619240"/>
              <a:ext cx="3298862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s-ES" sz="1000" dirty="0" smtClean="0"/>
                <a:t>E11 Funciones, procesos y procedimientos de la PMO </a:t>
              </a:r>
              <a:r>
                <a:rPr lang="es-ES" sz="1000" b="1" dirty="0" smtClean="0"/>
                <a:t>(L1, L2)</a:t>
              </a:r>
              <a:endParaRPr lang="es-ES" sz="1000" b="1" dirty="0"/>
            </a:p>
          </p:txBody>
        </p:sp>
      </p:grpSp>
      <p:grpSp>
        <p:nvGrpSpPr>
          <p:cNvPr id="10" name="Grupo 9"/>
          <p:cNvGrpSpPr/>
          <p:nvPr/>
        </p:nvGrpSpPr>
        <p:grpSpPr>
          <a:xfrm>
            <a:off x="1119338" y="9857617"/>
            <a:ext cx="2950400" cy="276999"/>
            <a:chOff x="1012806" y="11210023"/>
            <a:chExt cx="2950400" cy="276999"/>
          </a:xfrm>
        </p:grpSpPr>
        <p:sp>
          <p:nvSpPr>
            <p:cNvPr id="9" name="Elipse 8"/>
            <p:cNvSpPr/>
            <p:nvPr/>
          </p:nvSpPr>
          <p:spPr>
            <a:xfrm>
              <a:off x="1012806" y="11274552"/>
              <a:ext cx="141211" cy="141211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77" name="CuadroTexto 176"/>
            <p:cNvSpPr txBox="1"/>
            <p:nvPr/>
          </p:nvSpPr>
          <p:spPr>
            <a:xfrm>
              <a:off x="1120946" y="11210023"/>
              <a:ext cx="2842260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s-ES" sz="1200" b="1" dirty="0" smtClean="0"/>
                <a:t>GRUPO FUNCIONAL 2</a:t>
              </a:r>
              <a:endParaRPr lang="es-ES" sz="1200" b="1" dirty="0"/>
            </a:p>
          </p:txBody>
        </p:sp>
      </p:grpSp>
      <p:grpSp>
        <p:nvGrpSpPr>
          <p:cNvPr id="178" name="Grupo 177"/>
          <p:cNvGrpSpPr/>
          <p:nvPr/>
        </p:nvGrpSpPr>
        <p:grpSpPr>
          <a:xfrm>
            <a:off x="1119338" y="10307197"/>
            <a:ext cx="2950400" cy="276999"/>
            <a:chOff x="1012806" y="11210023"/>
            <a:chExt cx="2950400" cy="276999"/>
          </a:xfrm>
        </p:grpSpPr>
        <p:sp>
          <p:nvSpPr>
            <p:cNvPr id="179" name="Elipse 178"/>
            <p:cNvSpPr/>
            <p:nvPr/>
          </p:nvSpPr>
          <p:spPr>
            <a:xfrm>
              <a:off x="1012806" y="11274552"/>
              <a:ext cx="141211" cy="141211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0" name="CuadroTexto 179"/>
            <p:cNvSpPr txBox="1"/>
            <p:nvPr/>
          </p:nvSpPr>
          <p:spPr>
            <a:xfrm>
              <a:off x="1120946" y="11210023"/>
              <a:ext cx="2842260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s-ES" sz="1200" b="1" dirty="0" smtClean="0"/>
                <a:t>GRUPO FUNCIONAL 3, 4 ,5</a:t>
              </a:r>
              <a:endParaRPr lang="es-ES" sz="1200" b="1" dirty="0"/>
            </a:p>
          </p:txBody>
        </p:sp>
      </p:grpSp>
      <p:grpSp>
        <p:nvGrpSpPr>
          <p:cNvPr id="185" name="Grupo 184"/>
          <p:cNvGrpSpPr/>
          <p:nvPr/>
        </p:nvGrpSpPr>
        <p:grpSpPr>
          <a:xfrm>
            <a:off x="2583635" y="10075385"/>
            <a:ext cx="2950400" cy="276999"/>
            <a:chOff x="1012806" y="11210023"/>
            <a:chExt cx="2950400" cy="276999"/>
          </a:xfrm>
        </p:grpSpPr>
        <p:sp>
          <p:nvSpPr>
            <p:cNvPr id="186" name="Elipse 185"/>
            <p:cNvSpPr/>
            <p:nvPr/>
          </p:nvSpPr>
          <p:spPr>
            <a:xfrm>
              <a:off x="1012806" y="11274552"/>
              <a:ext cx="141211" cy="141211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7" name="CuadroTexto 186"/>
            <p:cNvSpPr txBox="1"/>
            <p:nvPr/>
          </p:nvSpPr>
          <p:spPr>
            <a:xfrm>
              <a:off x="1120946" y="11210023"/>
              <a:ext cx="2842260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s-ES" sz="1200" b="1" dirty="0" smtClean="0"/>
                <a:t>GRUPO FUNCIONAL 1</a:t>
              </a:r>
              <a:endParaRPr lang="es-ES" sz="1200" b="1" dirty="0"/>
            </a:p>
          </p:txBody>
        </p:sp>
      </p:grpSp>
      <p:grpSp>
        <p:nvGrpSpPr>
          <p:cNvPr id="188" name="Grupo 187"/>
          <p:cNvGrpSpPr/>
          <p:nvPr/>
        </p:nvGrpSpPr>
        <p:grpSpPr>
          <a:xfrm>
            <a:off x="2614613" y="10532585"/>
            <a:ext cx="2950400" cy="276999"/>
            <a:chOff x="1012806" y="11210023"/>
            <a:chExt cx="2950400" cy="276999"/>
          </a:xfrm>
        </p:grpSpPr>
        <p:sp>
          <p:nvSpPr>
            <p:cNvPr id="189" name="Elipse 188"/>
            <p:cNvSpPr/>
            <p:nvPr/>
          </p:nvSpPr>
          <p:spPr>
            <a:xfrm>
              <a:off x="1012806" y="11274552"/>
              <a:ext cx="141211" cy="141211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90" name="CuadroTexto 189"/>
            <p:cNvSpPr txBox="1"/>
            <p:nvPr/>
          </p:nvSpPr>
          <p:spPr>
            <a:xfrm>
              <a:off x="1120946" y="11210023"/>
              <a:ext cx="2842260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s-ES" sz="1200" b="1" dirty="0" smtClean="0"/>
                <a:t>GRUPO FUNCIONAL 6</a:t>
              </a:r>
              <a:endParaRPr lang="es-ES" sz="1200" b="1" dirty="0"/>
            </a:p>
          </p:txBody>
        </p:sp>
      </p:grpSp>
      <p:grpSp>
        <p:nvGrpSpPr>
          <p:cNvPr id="194" name="Grupo 193"/>
          <p:cNvGrpSpPr/>
          <p:nvPr/>
        </p:nvGrpSpPr>
        <p:grpSpPr>
          <a:xfrm>
            <a:off x="2628387" y="10843794"/>
            <a:ext cx="4221993" cy="155548"/>
            <a:chOff x="866203" y="1617580"/>
            <a:chExt cx="4221993" cy="155548"/>
          </a:xfrm>
        </p:grpSpPr>
        <p:sp>
          <p:nvSpPr>
            <p:cNvPr id="195" name="Rombo 194"/>
            <p:cNvSpPr/>
            <p:nvPr/>
          </p:nvSpPr>
          <p:spPr>
            <a:xfrm>
              <a:off x="866203" y="1617580"/>
              <a:ext cx="108000" cy="144000"/>
            </a:xfrm>
            <a:prstGeom prst="diamond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96" name="CuadroTexto 195"/>
            <p:cNvSpPr txBox="1"/>
            <p:nvPr/>
          </p:nvSpPr>
          <p:spPr>
            <a:xfrm>
              <a:off x="1021976" y="1619240"/>
              <a:ext cx="4066220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s-ES" sz="1000" dirty="0" smtClean="0"/>
                <a:t>E12 Soluciones informáticas para mejorar la eficiencia de INGENIERÍA </a:t>
              </a:r>
              <a:r>
                <a:rPr lang="es-ES" sz="1000" b="1" dirty="0" smtClean="0"/>
                <a:t>(L1, L2)</a:t>
              </a:r>
              <a:endParaRPr lang="es-ES" sz="1000" b="1" dirty="0"/>
            </a:p>
          </p:txBody>
        </p:sp>
      </p:grpSp>
      <p:grpSp>
        <p:nvGrpSpPr>
          <p:cNvPr id="222" name="Grupo 221"/>
          <p:cNvGrpSpPr/>
          <p:nvPr/>
        </p:nvGrpSpPr>
        <p:grpSpPr>
          <a:xfrm>
            <a:off x="8150096" y="2073702"/>
            <a:ext cx="1160086" cy="163616"/>
            <a:chOff x="866203" y="1617580"/>
            <a:chExt cx="1160086" cy="163616"/>
          </a:xfrm>
        </p:grpSpPr>
        <p:sp>
          <p:nvSpPr>
            <p:cNvPr id="223" name="Rombo 222"/>
            <p:cNvSpPr/>
            <p:nvPr/>
          </p:nvSpPr>
          <p:spPr>
            <a:xfrm>
              <a:off x="866203" y="1617580"/>
              <a:ext cx="108000" cy="144000"/>
            </a:xfrm>
            <a:prstGeom prst="diamond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224" name="CuadroTexto 223"/>
            <p:cNvSpPr txBox="1"/>
            <p:nvPr/>
          </p:nvSpPr>
          <p:spPr>
            <a:xfrm>
              <a:off x="1021977" y="1637196"/>
              <a:ext cx="1004312" cy="1440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ts val="700"/>
                </a:lnSpc>
              </a:pPr>
              <a:r>
                <a:rPr lang="es-ES" sz="1000" dirty="0" smtClean="0"/>
                <a:t>E34 </a:t>
              </a:r>
              <a:r>
                <a:rPr lang="es-ES" sz="1000" dirty="0"/>
                <a:t>Plan </a:t>
              </a:r>
              <a:r>
                <a:rPr lang="es-ES" sz="1000" dirty="0" smtClean="0"/>
                <a:t>transición</a:t>
              </a:r>
              <a:endParaRPr lang="es-ES" sz="1000" dirty="0"/>
            </a:p>
          </p:txBody>
        </p:sp>
      </p:grpSp>
      <p:sp>
        <p:nvSpPr>
          <p:cNvPr id="229" name="Pentágono 228"/>
          <p:cNvSpPr/>
          <p:nvPr/>
        </p:nvSpPr>
        <p:spPr>
          <a:xfrm>
            <a:off x="2096176" y="4316919"/>
            <a:ext cx="7196416" cy="162000"/>
          </a:xfrm>
          <a:prstGeom prst="homePlate">
            <a:avLst/>
          </a:prstGeom>
          <a:gradFill>
            <a:gsLst>
              <a:gs pos="16000">
                <a:schemeClr val="accent1">
                  <a:lumMod val="40000"/>
                  <a:lumOff val="60000"/>
                </a:schemeClr>
              </a:gs>
              <a:gs pos="20000">
                <a:schemeClr val="accent1">
                  <a:lumMod val="75000"/>
                </a:schemeClr>
              </a:gs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0" scaled="0"/>
          </a:gra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r"/>
            <a:r>
              <a:rPr lang="es-ES" sz="1000" b="1" dirty="0" smtClean="0">
                <a:solidFill>
                  <a:schemeClr val="bg1"/>
                </a:solidFill>
              </a:rPr>
              <a:t>E13 PROCESO DE GESTIÓN DE PORTAFOLIOS DE PROYECTOS (L1)</a:t>
            </a:r>
            <a:endParaRPr lang="es-ES" sz="1000" b="1" dirty="0">
              <a:solidFill>
                <a:schemeClr val="bg1"/>
              </a:solidFill>
            </a:endParaRPr>
          </a:p>
        </p:txBody>
      </p:sp>
      <p:sp>
        <p:nvSpPr>
          <p:cNvPr id="233" name="Rombo 232"/>
          <p:cNvSpPr/>
          <p:nvPr/>
        </p:nvSpPr>
        <p:spPr>
          <a:xfrm>
            <a:off x="3134446" y="4269676"/>
            <a:ext cx="183070" cy="244094"/>
          </a:xfrm>
          <a:prstGeom prst="diamond">
            <a:avLst/>
          </a:prstGeom>
          <a:solidFill>
            <a:schemeClr val="accent2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34" name="Pentágono 233"/>
          <p:cNvSpPr/>
          <p:nvPr/>
        </p:nvSpPr>
        <p:spPr>
          <a:xfrm>
            <a:off x="8534400" y="4542764"/>
            <a:ext cx="758192" cy="162000"/>
          </a:xfrm>
          <a:prstGeom prst="homePlate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/>
          <a:p>
            <a:pPr>
              <a:lnSpc>
                <a:spcPts val="800"/>
              </a:lnSpc>
            </a:pPr>
            <a:r>
              <a:rPr lang="es-ES" sz="900" b="1" dirty="0" smtClean="0">
                <a:solidFill>
                  <a:schemeClr val="bg1"/>
                </a:solidFill>
              </a:rPr>
              <a:t>TRANSICIÓN</a:t>
            </a:r>
            <a:endParaRPr lang="es-ES" sz="900" b="1" dirty="0">
              <a:solidFill>
                <a:schemeClr val="bg1"/>
              </a:solidFill>
            </a:endParaRPr>
          </a:p>
        </p:txBody>
      </p:sp>
      <p:sp>
        <p:nvSpPr>
          <p:cNvPr id="238" name="Pentágono 237"/>
          <p:cNvSpPr/>
          <p:nvPr/>
        </p:nvSpPr>
        <p:spPr>
          <a:xfrm>
            <a:off x="1006353" y="5165064"/>
            <a:ext cx="8286239" cy="162000"/>
          </a:xfrm>
          <a:prstGeom prst="homePlate">
            <a:avLst/>
          </a:prstGeom>
          <a:gradFill>
            <a:gsLst>
              <a:gs pos="14000">
                <a:schemeClr val="accent1">
                  <a:lumMod val="40000"/>
                  <a:lumOff val="60000"/>
                </a:schemeClr>
              </a:gs>
              <a:gs pos="16000">
                <a:schemeClr val="accent1">
                  <a:lumMod val="75000"/>
                </a:schemeClr>
              </a:gs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0" scaled="0"/>
          </a:gra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r"/>
            <a:r>
              <a:rPr lang="es-ES" sz="1000" b="1" dirty="0" smtClean="0">
                <a:solidFill>
                  <a:schemeClr val="bg1"/>
                </a:solidFill>
              </a:rPr>
              <a:t>E14 PROCESO DE PROGRAMA PROYECTO (L1)</a:t>
            </a:r>
            <a:endParaRPr lang="es-ES" sz="1000" b="1" dirty="0">
              <a:solidFill>
                <a:schemeClr val="bg1"/>
              </a:solidFill>
            </a:endParaRPr>
          </a:p>
        </p:txBody>
      </p:sp>
      <p:sp>
        <p:nvSpPr>
          <p:cNvPr id="240" name="Rombo 239"/>
          <p:cNvSpPr/>
          <p:nvPr/>
        </p:nvSpPr>
        <p:spPr>
          <a:xfrm>
            <a:off x="2034694" y="5115628"/>
            <a:ext cx="183070" cy="244094"/>
          </a:xfrm>
          <a:prstGeom prst="diamond">
            <a:avLst/>
          </a:prstGeom>
          <a:solidFill>
            <a:schemeClr val="accent2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41" name="Pentágono 240"/>
          <p:cNvSpPr/>
          <p:nvPr/>
        </p:nvSpPr>
        <p:spPr>
          <a:xfrm>
            <a:off x="1006353" y="6506052"/>
            <a:ext cx="8286239" cy="162000"/>
          </a:xfrm>
          <a:prstGeom prst="homePlate">
            <a:avLst/>
          </a:prstGeom>
          <a:gradFill>
            <a:gsLst>
              <a:gs pos="14000">
                <a:schemeClr val="accent1">
                  <a:lumMod val="40000"/>
                  <a:lumOff val="60000"/>
                </a:schemeClr>
              </a:gs>
              <a:gs pos="16000">
                <a:schemeClr val="accent1">
                  <a:lumMod val="75000"/>
                </a:schemeClr>
              </a:gs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0" scaled="0"/>
          </a:gra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r"/>
            <a:r>
              <a:rPr lang="es-ES" sz="1000" b="1" dirty="0" smtClean="0">
                <a:solidFill>
                  <a:schemeClr val="bg1"/>
                </a:solidFill>
              </a:rPr>
              <a:t>E18 GESTIÓN DE LA ATENCIÓN DE PROYECTOS DE INGENIERÍA </a:t>
            </a:r>
            <a:r>
              <a:rPr lang="es-ES" sz="1000" b="1" dirty="0"/>
              <a:t>(</a:t>
            </a:r>
            <a:r>
              <a:rPr lang="es-ES" sz="1000" b="1" dirty="0" smtClean="0"/>
              <a:t>L1, L2)</a:t>
            </a:r>
            <a:endParaRPr lang="es-ES" sz="1000" b="1" dirty="0"/>
          </a:p>
        </p:txBody>
      </p:sp>
      <p:sp>
        <p:nvSpPr>
          <p:cNvPr id="249" name="Pentágono 248"/>
          <p:cNvSpPr/>
          <p:nvPr/>
        </p:nvSpPr>
        <p:spPr>
          <a:xfrm>
            <a:off x="1006353" y="6018498"/>
            <a:ext cx="8286239" cy="162000"/>
          </a:xfrm>
          <a:prstGeom prst="homePlate">
            <a:avLst/>
          </a:prstGeom>
          <a:gradFill>
            <a:gsLst>
              <a:gs pos="14000">
                <a:schemeClr val="accent1">
                  <a:lumMod val="40000"/>
                  <a:lumOff val="60000"/>
                </a:schemeClr>
              </a:gs>
              <a:gs pos="16000">
                <a:schemeClr val="accent1">
                  <a:lumMod val="75000"/>
                </a:schemeClr>
              </a:gs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0" scaled="0"/>
          </a:gra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r"/>
            <a:r>
              <a:rPr lang="es-ES" sz="1000" b="1" dirty="0" smtClean="0">
                <a:solidFill>
                  <a:schemeClr val="bg1"/>
                </a:solidFill>
              </a:rPr>
              <a:t> E25 PROCESO DE GESTIÓN DE PERSONAS </a:t>
            </a:r>
            <a:r>
              <a:rPr lang="es-ES" sz="1000" b="1" dirty="0"/>
              <a:t>(L1</a:t>
            </a:r>
            <a:r>
              <a:rPr lang="es-ES" sz="1000" b="1" dirty="0" smtClean="0"/>
              <a:t>)</a:t>
            </a:r>
            <a:endParaRPr lang="es-ES" sz="1000" b="1" dirty="0"/>
          </a:p>
        </p:txBody>
      </p:sp>
      <p:sp>
        <p:nvSpPr>
          <p:cNvPr id="250" name="Rombo 249"/>
          <p:cNvSpPr/>
          <p:nvPr/>
        </p:nvSpPr>
        <p:spPr>
          <a:xfrm>
            <a:off x="2034694" y="5969062"/>
            <a:ext cx="183070" cy="244094"/>
          </a:xfrm>
          <a:prstGeom prst="diamond">
            <a:avLst/>
          </a:prstGeom>
          <a:solidFill>
            <a:schemeClr val="accent2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55" name="CuadroTexto 254"/>
          <p:cNvSpPr txBox="1"/>
          <p:nvPr/>
        </p:nvSpPr>
        <p:spPr>
          <a:xfrm>
            <a:off x="934256" y="7861388"/>
            <a:ext cx="284226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ES" sz="1200" b="1" dirty="0" smtClean="0"/>
              <a:t>L2 CICLOS DE VIDA</a:t>
            </a:r>
            <a:endParaRPr lang="es-ES" sz="1200" b="1" dirty="0"/>
          </a:p>
        </p:txBody>
      </p:sp>
      <p:sp>
        <p:nvSpPr>
          <p:cNvPr id="257" name="CuadroTexto 256"/>
          <p:cNvSpPr txBox="1"/>
          <p:nvPr/>
        </p:nvSpPr>
        <p:spPr>
          <a:xfrm>
            <a:off x="8001000" y="2653229"/>
            <a:ext cx="1242060" cy="246221"/>
          </a:xfrm>
          <a:prstGeom prst="rect">
            <a:avLst/>
          </a:prstGeom>
          <a:solidFill>
            <a:schemeClr val="tx1"/>
          </a:solidFill>
        </p:spPr>
        <p:txBody>
          <a:bodyPr wrap="square" tIns="0" bIns="0" rtlCol="0" anchor="ctr" anchorCtr="0">
            <a:spAutoFit/>
          </a:bodyPr>
          <a:lstStyle/>
          <a:p>
            <a:pPr algn="r"/>
            <a:r>
              <a:rPr lang="es-ES" sz="1600" b="1" dirty="0" smtClean="0">
                <a:solidFill>
                  <a:schemeClr val="bg1"/>
                </a:solidFill>
              </a:rPr>
              <a:t>SERVICIO</a:t>
            </a:r>
            <a:endParaRPr lang="es-ES" sz="1600" b="1" dirty="0">
              <a:solidFill>
                <a:schemeClr val="bg1"/>
              </a:solidFill>
            </a:endParaRPr>
          </a:p>
        </p:txBody>
      </p:sp>
      <p:cxnSp>
        <p:nvCxnSpPr>
          <p:cNvPr id="259" name="Conector recto de flecha 258"/>
          <p:cNvCxnSpPr/>
          <p:nvPr/>
        </p:nvCxnSpPr>
        <p:spPr>
          <a:xfrm>
            <a:off x="2269220" y="8002727"/>
            <a:ext cx="7040962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0" name="Conector recto de flecha 259"/>
          <p:cNvCxnSpPr/>
          <p:nvPr/>
        </p:nvCxnSpPr>
        <p:spPr>
          <a:xfrm>
            <a:off x="2323220" y="9449472"/>
            <a:ext cx="6986962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1" name="Pentágono 260"/>
          <p:cNvSpPr/>
          <p:nvPr/>
        </p:nvSpPr>
        <p:spPr>
          <a:xfrm>
            <a:off x="1554480" y="8289131"/>
            <a:ext cx="7738112" cy="162000"/>
          </a:xfrm>
          <a:prstGeom prst="homePlate">
            <a:avLst/>
          </a:prstGeom>
          <a:gradFill>
            <a:gsLst>
              <a:gs pos="21000">
                <a:schemeClr val="accent1">
                  <a:lumMod val="40000"/>
                  <a:lumOff val="60000"/>
                </a:schemeClr>
              </a:gs>
              <a:gs pos="24000">
                <a:schemeClr val="accent1">
                  <a:lumMod val="75000"/>
                </a:schemeClr>
              </a:gs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0" scaled="0"/>
          </a:gra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r"/>
            <a:r>
              <a:rPr lang="es-ES" sz="1000" b="1" dirty="0" smtClean="0">
                <a:solidFill>
                  <a:schemeClr val="bg1"/>
                </a:solidFill>
              </a:rPr>
              <a:t>E15 GESTIÓN DE PROYECTOS (L1)</a:t>
            </a:r>
            <a:endParaRPr lang="es-ES" sz="1000" b="1" dirty="0"/>
          </a:p>
        </p:txBody>
      </p:sp>
      <p:sp>
        <p:nvSpPr>
          <p:cNvPr id="263" name="Pentágono 262"/>
          <p:cNvSpPr/>
          <p:nvPr/>
        </p:nvSpPr>
        <p:spPr>
          <a:xfrm>
            <a:off x="2728738" y="8563450"/>
            <a:ext cx="6563853" cy="180000"/>
          </a:xfrm>
          <a:prstGeom prst="homePlate">
            <a:avLst/>
          </a:prstGeom>
          <a:gradFill>
            <a:gsLst>
              <a:gs pos="14000">
                <a:schemeClr val="accent1">
                  <a:lumMod val="40000"/>
                  <a:lumOff val="60000"/>
                </a:schemeClr>
              </a:gs>
              <a:gs pos="18000">
                <a:schemeClr val="accent1">
                  <a:lumMod val="75000"/>
                </a:schemeClr>
              </a:gs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0" scaled="0"/>
          </a:gra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r"/>
            <a:r>
              <a:rPr lang="es-ES" sz="1000" b="1" dirty="0" smtClean="0">
                <a:solidFill>
                  <a:schemeClr val="bg1"/>
                </a:solidFill>
              </a:rPr>
              <a:t>E16 DISEÑO Y DESARROLLO E IMPLANTACIÓN DE PRODUCTOS Y SERVICIOS </a:t>
            </a:r>
            <a:r>
              <a:rPr lang="es-ES" sz="1000" b="1" dirty="0" smtClean="0"/>
              <a:t>(L1)</a:t>
            </a:r>
            <a:endParaRPr lang="es-ES" sz="1000" b="1" dirty="0"/>
          </a:p>
        </p:txBody>
      </p:sp>
      <p:sp>
        <p:nvSpPr>
          <p:cNvPr id="266" name="Pentágono 265"/>
          <p:cNvSpPr/>
          <p:nvPr/>
        </p:nvSpPr>
        <p:spPr>
          <a:xfrm>
            <a:off x="3787901" y="8875870"/>
            <a:ext cx="5504690" cy="144000"/>
          </a:xfrm>
          <a:prstGeom prst="homePlate">
            <a:avLst/>
          </a:prstGeom>
          <a:gradFill>
            <a:gsLst>
              <a:gs pos="30000">
                <a:schemeClr val="accent1">
                  <a:lumMod val="40000"/>
                  <a:lumOff val="60000"/>
                </a:schemeClr>
              </a:gs>
              <a:gs pos="32000">
                <a:schemeClr val="accent1">
                  <a:lumMod val="75000"/>
                </a:schemeClr>
              </a:gs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0" scaled="0"/>
          </a:gra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r"/>
            <a:r>
              <a:rPr lang="es-ES" sz="1000" b="1" dirty="0" smtClean="0">
                <a:solidFill>
                  <a:schemeClr val="bg1"/>
                </a:solidFill>
              </a:rPr>
              <a:t>E17 GESTIÓN Y CONTROL CICLO DE VIDA PRODUCTO Y SERVICIO </a:t>
            </a:r>
            <a:r>
              <a:rPr lang="es-ES" sz="1000" b="1" dirty="0"/>
              <a:t>(L1</a:t>
            </a:r>
            <a:r>
              <a:rPr lang="es-ES" sz="1000" b="1" dirty="0" smtClean="0"/>
              <a:t>)</a:t>
            </a:r>
            <a:endParaRPr lang="es-ES" sz="1000" b="1" dirty="0"/>
          </a:p>
        </p:txBody>
      </p:sp>
      <p:sp>
        <p:nvSpPr>
          <p:cNvPr id="268" name="Pentágono 267"/>
          <p:cNvSpPr/>
          <p:nvPr/>
        </p:nvSpPr>
        <p:spPr>
          <a:xfrm>
            <a:off x="4879963" y="9173050"/>
            <a:ext cx="4412628" cy="162000"/>
          </a:xfrm>
          <a:prstGeom prst="homePlate">
            <a:avLst/>
          </a:prstGeom>
          <a:gradFill>
            <a:gsLst>
              <a:gs pos="24000">
                <a:schemeClr val="accent1">
                  <a:lumMod val="40000"/>
                  <a:lumOff val="60000"/>
                </a:schemeClr>
              </a:gs>
              <a:gs pos="30000">
                <a:schemeClr val="accent1">
                  <a:lumMod val="75000"/>
                </a:schemeClr>
              </a:gs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0" scaled="0"/>
          </a:gra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r"/>
            <a:r>
              <a:rPr lang="es-ES" sz="1000" b="1" dirty="0" smtClean="0">
                <a:solidFill>
                  <a:schemeClr val="bg1"/>
                </a:solidFill>
              </a:rPr>
              <a:t>E19 GESTIÓN DE LA INNOVACIÓN </a:t>
            </a:r>
            <a:r>
              <a:rPr lang="es-ES" sz="1000" b="1" dirty="0"/>
              <a:t>(L1</a:t>
            </a:r>
            <a:r>
              <a:rPr lang="es-ES" sz="1000" b="1" dirty="0" smtClean="0"/>
              <a:t>)</a:t>
            </a:r>
            <a:endParaRPr lang="es-ES" sz="1000" b="1" dirty="0"/>
          </a:p>
        </p:txBody>
      </p:sp>
      <p:sp>
        <p:nvSpPr>
          <p:cNvPr id="274" name="Pentágono 273"/>
          <p:cNvSpPr/>
          <p:nvPr/>
        </p:nvSpPr>
        <p:spPr>
          <a:xfrm>
            <a:off x="1036833" y="11085671"/>
            <a:ext cx="8246795" cy="162000"/>
          </a:xfrm>
          <a:prstGeom prst="homePlate">
            <a:avLst/>
          </a:prstGeom>
          <a:gradFill>
            <a:gsLst>
              <a:gs pos="14000">
                <a:schemeClr val="accent1">
                  <a:lumMod val="40000"/>
                  <a:lumOff val="60000"/>
                </a:schemeClr>
              </a:gs>
              <a:gs pos="18000">
                <a:schemeClr val="accent1">
                  <a:lumMod val="75000"/>
                </a:schemeClr>
              </a:gs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0" scaled="0"/>
          </a:gra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r"/>
            <a:r>
              <a:rPr lang="es-ES" sz="1000" b="1" dirty="0" smtClean="0">
                <a:solidFill>
                  <a:schemeClr val="bg1"/>
                </a:solidFill>
              </a:rPr>
              <a:t>E20 GESTIÓN DEL CONOCIMIENTO (l1, L2)</a:t>
            </a:r>
            <a:endParaRPr lang="es-ES" sz="1000" b="1" dirty="0"/>
          </a:p>
        </p:txBody>
      </p:sp>
      <p:sp>
        <p:nvSpPr>
          <p:cNvPr id="275" name="Rombo 274"/>
          <p:cNvSpPr/>
          <p:nvPr/>
        </p:nvSpPr>
        <p:spPr>
          <a:xfrm>
            <a:off x="2044167" y="11036236"/>
            <a:ext cx="183070" cy="244094"/>
          </a:xfrm>
          <a:prstGeom prst="diamond">
            <a:avLst/>
          </a:prstGeom>
          <a:solidFill>
            <a:schemeClr val="accent2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76" name="Pentágono 275"/>
          <p:cNvSpPr/>
          <p:nvPr/>
        </p:nvSpPr>
        <p:spPr>
          <a:xfrm>
            <a:off x="1036833" y="11382849"/>
            <a:ext cx="8246795" cy="162000"/>
          </a:xfrm>
          <a:prstGeom prst="homePlate">
            <a:avLst/>
          </a:prstGeom>
          <a:gradFill>
            <a:gsLst>
              <a:gs pos="14000">
                <a:schemeClr val="accent1">
                  <a:lumMod val="40000"/>
                  <a:lumOff val="60000"/>
                </a:schemeClr>
              </a:gs>
              <a:gs pos="18000">
                <a:schemeClr val="accent1">
                  <a:lumMod val="75000"/>
                </a:schemeClr>
              </a:gs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0" scaled="0"/>
          </a:gra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r"/>
            <a:r>
              <a:rPr lang="es-ES" sz="1000" b="1" dirty="0" smtClean="0">
                <a:solidFill>
                  <a:schemeClr val="bg1"/>
                </a:solidFill>
              </a:rPr>
              <a:t>E28 ADMINISTRACIÓN (L1, L2)</a:t>
            </a:r>
            <a:endParaRPr lang="es-ES" sz="1000" b="1" dirty="0"/>
          </a:p>
        </p:txBody>
      </p:sp>
      <p:sp>
        <p:nvSpPr>
          <p:cNvPr id="277" name="Rombo 276"/>
          <p:cNvSpPr/>
          <p:nvPr/>
        </p:nvSpPr>
        <p:spPr>
          <a:xfrm>
            <a:off x="2108395" y="11333416"/>
            <a:ext cx="183070" cy="244094"/>
          </a:xfrm>
          <a:prstGeom prst="diamond">
            <a:avLst/>
          </a:prstGeom>
          <a:solidFill>
            <a:schemeClr val="accent2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78" name="Pentágono 277"/>
          <p:cNvSpPr/>
          <p:nvPr/>
        </p:nvSpPr>
        <p:spPr>
          <a:xfrm>
            <a:off x="2691776" y="11687650"/>
            <a:ext cx="6591852" cy="162000"/>
          </a:xfrm>
          <a:prstGeom prst="homePlate">
            <a:avLst/>
          </a:prstGeom>
          <a:gradFill>
            <a:gsLst>
              <a:gs pos="14000">
                <a:schemeClr val="accent1">
                  <a:lumMod val="40000"/>
                  <a:lumOff val="60000"/>
                </a:schemeClr>
              </a:gs>
              <a:gs pos="18000">
                <a:schemeClr val="accent1">
                  <a:lumMod val="75000"/>
                </a:schemeClr>
              </a:gs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0" scaled="0"/>
          </a:gra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r"/>
            <a:r>
              <a:rPr lang="es-ES" sz="1000" b="1" dirty="0" smtClean="0">
                <a:solidFill>
                  <a:schemeClr val="bg1"/>
                </a:solidFill>
              </a:rPr>
              <a:t>E 22 GESTIÓN DE LA CALIDAD, PROCESOS Y RIESGOS (L1, L2)</a:t>
            </a:r>
            <a:endParaRPr lang="es-ES" sz="1000" b="1" dirty="0"/>
          </a:p>
        </p:txBody>
      </p:sp>
      <p:sp>
        <p:nvSpPr>
          <p:cNvPr id="279" name="Rombo 278"/>
          <p:cNvSpPr/>
          <p:nvPr/>
        </p:nvSpPr>
        <p:spPr>
          <a:xfrm>
            <a:off x="3715461" y="11638216"/>
            <a:ext cx="183070" cy="244094"/>
          </a:xfrm>
          <a:prstGeom prst="diamond">
            <a:avLst/>
          </a:prstGeom>
          <a:solidFill>
            <a:schemeClr val="accent2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80" name="Pentágono 279"/>
          <p:cNvSpPr/>
          <p:nvPr/>
        </p:nvSpPr>
        <p:spPr>
          <a:xfrm>
            <a:off x="3772926" y="11992451"/>
            <a:ext cx="5510702" cy="162000"/>
          </a:xfrm>
          <a:prstGeom prst="homePlate">
            <a:avLst/>
          </a:prstGeom>
          <a:gradFill>
            <a:gsLst>
              <a:gs pos="31000">
                <a:schemeClr val="accent1">
                  <a:lumMod val="40000"/>
                  <a:lumOff val="60000"/>
                </a:schemeClr>
              </a:gs>
              <a:gs pos="32000">
                <a:schemeClr val="accent1">
                  <a:lumMod val="75000"/>
                </a:schemeClr>
              </a:gs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0" scaled="0"/>
          </a:gra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r"/>
            <a:r>
              <a:rPr lang="es-ES" sz="1000" b="1" dirty="0" smtClean="0">
                <a:solidFill>
                  <a:schemeClr val="bg1"/>
                </a:solidFill>
              </a:rPr>
              <a:t>E21 GESTIÓN DE LA PROGRAMACIÓN DE TRABAJOS NOCTURNOS (L1)</a:t>
            </a:r>
            <a:endParaRPr lang="es-ES" sz="1000" b="1" dirty="0"/>
          </a:p>
        </p:txBody>
      </p:sp>
      <p:sp>
        <p:nvSpPr>
          <p:cNvPr id="294" name="Rombo 293"/>
          <p:cNvSpPr/>
          <p:nvPr/>
        </p:nvSpPr>
        <p:spPr>
          <a:xfrm>
            <a:off x="5320734" y="11950636"/>
            <a:ext cx="183070" cy="244094"/>
          </a:xfrm>
          <a:prstGeom prst="diamond">
            <a:avLst/>
          </a:prstGeom>
          <a:solidFill>
            <a:schemeClr val="accent2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1" name="Rectángulo 20"/>
          <p:cNvSpPr/>
          <p:nvPr/>
        </p:nvSpPr>
        <p:spPr>
          <a:xfrm>
            <a:off x="457200" y="823499"/>
            <a:ext cx="8852982" cy="1681381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6" name="Rectángulo 295"/>
          <p:cNvSpPr/>
          <p:nvPr/>
        </p:nvSpPr>
        <p:spPr>
          <a:xfrm>
            <a:off x="457200" y="2597592"/>
            <a:ext cx="8852982" cy="9671965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Rectángulo 21"/>
          <p:cNvSpPr/>
          <p:nvPr/>
        </p:nvSpPr>
        <p:spPr>
          <a:xfrm>
            <a:off x="1662480" y="12424481"/>
            <a:ext cx="1509616" cy="19630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 dirty="0" smtClean="0">
                <a:solidFill>
                  <a:schemeClr val="tx1"/>
                </a:solidFill>
              </a:rPr>
              <a:t>DISEÑO Y DESARROLLO</a:t>
            </a:r>
            <a:endParaRPr lang="es-ES" sz="1000" dirty="0">
              <a:solidFill>
                <a:schemeClr val="tx1"/>
              </a:solidFill>
            </a:endParaRPr>
          </a:p>
        </p:txBody>
      </p:sp>
      <p:sp>
        <p:nvSpPr>
          <p:cNvPr id="297" name="Rectángulo 296"/>
          <p:cNvSpPr/>
          <p:nvPr/>
        </p:nvSpPr>
        <p:spPr>
          <a:xfrm>
            <a:off x="3502710" y="12424481"/>
            <a:ext cx="1509616" cy="19630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 dirty="0" smtClean="0">
                <a:solidFill>
                  <a:schemeClr val="bg1"/>
                </a:solidFill>
              </a:rPr>
              <a:t>IMPLEMENTACIÓN</a:t>
            </a:r>
            <a:endParaRPr lang="es-ES" sz="1000" dirty="0">
              <a:solidFill>
                <a:schemeClr val="bg1"/>
              </a:solidFill>
            </a:endParaRPr>
          </a:p>
        </p:txBody>
      </p:sp>
      <p:sp>
        <p:nvSpPr>
          <p:cNvPr id="298" name="Rombo 297"/>
          <p:cNvSpPr/>
          <p:nvPr/>
        </p:nvSpPr>
        <p:spPr>
          <a:xfrm>
            <a:off x="5586030" y="12407836"/>
            <a:ext cx="183070" cy="244094"/>
          </a:xfrm>
          <a:prstGeom prst="diamond">
            <a:avLst/>
          </a:prstGeom>
          <a:solidFill>
            <a:schemeClr val="accent2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3" name="CuadroTexto 22"/>
          <p:cNvSpPr txBox="1"/>
          <p:nvPr/>
        </p:nvSpPr>
        <p:spPr>
          <a:xfrm>
            <a:off x="5717233" y="12418516"/>
            <a:ext cx="9643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ENTREGABLE</a:t>
            </a:r>
            <a:endParaRPr lang="es-ES" sz="1000" dirty="0"/>
          </a:p>
        </p:txBody>
      </p:sp>
      <p:sp>
        <p:nvSpPr>
          <p:cNvPr id="303" name="Elipse 302"/>
          <p:cNvSpPr/>
          <p:nvPr/>
        </p:nvSpPr>
        <p:spPr>
          <a:xfrm>
            <a:off x="7070390" y="12459923"/>
            <a:ext cx="141211" cy="14121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4" name="CuadroTexto 303"/>
          <p:cNvSpPr txBox="1"/>
          <p:nvPr/>
        </p:nvSpPr>
        <p:spPr>
          <a:xfrm>
            <a:off x="7271713" y="12418516"/>
            <a:ext cx="11776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FORMALIZACIÓN</a:t>
            </a:r>
            <a:endParaRPr lang="es-ES" sz="1000" dirty="0"/>
          </a:p>
        </p:txBody>
      </p:sp>
      <p:sp>
        <p:nvSpPr>
          <p:cNvPr id="243" name="Pentágono 242"/>
          <p:cNvSpPr/>
          <p:nvPr/>
        </p:nvSpPr>
        <p:spPr>
          <a:xfrm>
            <a:off x="1554480" y="6795611"/>
            <a:ext cx="7738112" cy="162000"/>
          </a:xfrm>
          <a:prstGeom prst="homePlate">
            <a:avLst/>
          </a:prstGeom>
          <a:gradFill>
            <a:gsLst>
              <a:gs pos="20000">
                <a:schemeClr val="accent1">
                  <a:lumMod val="40000"/>
                  <a:lumOff val="60000"/>
                </a:schemeClr>
              </a:gs>
              <a:gs pos="24000">
                <a:schemeClr val="accent1">
                  <a:lumMod val="75000"/>
                </a:schemeClr>
              </a:gs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0" scaled="0"/>
          </a:gra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r"/>
            <a:r>
              <a:rPr lang="es-ES" sz="1000" b="1" dirty="0" smtClean="0">
                <a:solidFill>
                  <a:schemeClr val="bg1"/>
                </a:solidFill>
              </a:rPr>
              <a:t>E27 GESTIÓN DE LA COMUNICACIÓN </a:t>
            </a:r>
            <a:r>
              <a:rPr lang="es-ES" sz="1000" b="1" dirty="0"/>
              <a:t>(L1</a:t>
            </a:r>
            <a:r>
              <a:rPr lang="es-ES" sz="1000" b="1" dirty="0" smtClean="0"/>
              <a:t>)</a:t>
            </a:r>
            <a:endParaRPr lang="es-ES" sz="1000" b="1" dirty="0"/>
          </a:p>
        </p:txBody>
      </p:sp>
      <p:sp>
        <p:nvSpPr>
          <p:cNvPr id="251" name="Pentágono 250"/>
          <p:cNvSpPr/>
          <p:nvPr/>
        </p:nvSpPr>
        <p:spPr>
          <a:xfrm>
            <a:off x="1554480" y="7069931"/>
            <a:ext cx="7738112" cy="162000"/>
          </a:xfrm>
          <a:prstGeom prst="homePlate">
            <a:avLst/>
          </a:prstGeom>
          <a:gradFill>
            <a:gsLst>
              <a:gs pos="20000">
                <a:schemeClr val="accent1">
                  <a:lumMod val="40000"/>
                  <a:lumOff val="60000"/>
                </a:schemeClr>
              </a:gs>
              <a:gs pos="24000">
                <a:schemeClr val="accent1">
                  <a:lumMod val="75000"/>
                </a:schemeClr>
              </a:gs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0" scaled="0"/>
          </a:gra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r"/>
            <a:r>
              <a:rPr lang="es-ES" sz="1000" b="1" dirty="0" smtClean="0">
                <a:solidFill>
                  <a:schemeClr val="bg1"/>
                </a:solidFill>
              </a:rPr>
              <a:t>E23 GESTIÓN DE LOS RECURSOS FINANCIEROS </a:t>
            </a:r>
            <a:r>
              <a:rPr lang="es-ES" sz="1000" b="1" dirty="0"/>
              <a:t>(L1</a:t>
            </a:r>
            <a:r>
              <a:rPr lang="es-ES" sz="1000" b="1" dirty="0" smtClean="0"/>
              <a:t>)</a:t>
            </a:r>
            <a:endParaRPr lang="es-ES" sz="1000" b="1" dirty="0"/>
          </a:p>
        </p:txBody>
      </p:sp>
      <p:sp>
        <p:nvSpPr>
          <p:cNvPr id="253" name="Pentágono 252"/>
          <p:cNvSpPr/>
          <p:nvPr/>
        </p:nvSpPr>
        <p:spPr>
          <a:xfrm>
            <a:off x="1554480" y="7359491"/>
            <a:ext cx="7738112" cy="162000"/>
          </a:xfrm>
          <a:prstGeom prst="homePlate">
            <a:avLst/>
          </a:prstGeom>
          <a:gradFill>
            <a:gsLst>
              <a:gs pos="20000">
                <a:schemeClr val="accent1">
                  <a:lumMod val="40000"/>
                  <a:lumOff val="60000"/>
                </a:schemeClr>
              </a:gs>
              <a:gs pos="24000">
                <a:schemeClr val="accent1">
                  <a:lumMod val="75000"/>
                </a:schemeClr>
              </a:gs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0" scaled="0"/>
          </a:gra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r"/>
            <a:r>
              <a:rPr lang="es-ES" sz="1000" b="1" dirty="0" smtClean="0">
                <a:solidFill>
                  <a:schemeClr val="bg1"/>
                </a:solidFill>
              </a:rPr>
              <a:t>E24 GESTIÓN DE LA CONTRATACIÓN </a:t>
            </a:r>
            <a:r>
              <a:rPr lang="es-ES" sz="1000" b="1" dirty="0"/>
              <a:t>(L1</a:t>
            </a:r>
            <a:r>
              <a:rPr lang="es-ES" sz="1000" b="1" dirty="0" smtClean="0"/>
              <a:t>)</a:t>
            </a:r>
            <a:endParaRPr lang="es-ES" sz="1000" b="1" dirty="0"/>
          </a:p>
        </p:txBody>
      </p:sp>
      <p:sp>
        <p:nvSpPr>
          <p:cNvPr id="129" name="Pentágono 128"/>
          <p:cNvSpPr/>
          <p:nvPr/>
        </p:nvSpPr>
        <p:spPr>
          <a:xfrm>
            <a:off x="1554480" y="7679890"/>
            <a:ext cx="7738112" cy="162000"/>
          </a:xfrm>
          <a:prstGeom prst="homePlate">
            <a:avLst/>
          </a:prstGeom>
          <a:gradFill>
            <a:gsLst>
              <a:gs pos="20000">
                <a:schemeClr val="accent1">
                  <a:lumMod val="40000"/>
                  <a:lumOff val="60000"/>
                </a:schemeClr>
              </a:gs>
              <a:gs pos="24000">
                <a:schemeClr val="accent1">
                  <a:lumMod val="75000"/>
                </a:schemeClr>
              </a:gs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0" scaled="0"/>
          </a:gra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r"/>
            <a:r>
              <a:rPr lang="es-ES" sz="1000" b="1" dirty="0" smtClean="0">
                <a:solidFill>
                  <a:schemeClr val="bg1"/>
                </a:solidFill>
              </a:rPr>
              <a:t>E26 GESTIÓN DE LOS RECURSOS </a:t>
            </a:r>
            <a:r>
              <a:rPr lang="es-ES" sz="1000" b="1" dirty="0"/>
              <a:t>(L1</a:t>
            </a:r>
            <a:r>
              <a:rPr lang="es-ES" sz="1000" b="1" dirty="0" smtClean="0"/>
              <a:t>)</a:t>
            </a:r>
            <a:endParaRPr lang="es-ES" sz="1000" b="1" dirty="0"/>
          </a:p>
        </p:txBody>
      </p:sp>
      <p:sp>
        <p:nvSpPr>
          <p:cNvPr id="242" name="Rombo 241"/>
          <p:cNvSpPr/>
          <p:nvPr/>
        </p:nvSpPr>
        <p:spPr>
          <a:xfrm>
            <a:off x="2034694" y="6456616"/>
            <a:ext cx="183070" cy="244094"/>
          </a:xfrm>
          <a:prstGeom prst="diamond">
            <a:avLst/>
          </a:prstGeom>
          <a:solidFill>
            <a:schemeClr val="accent2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44" name="Rombo 243"/>
          <p:cNvSpPr/>
          <p:nvPr/>
        </p:nvSpPr>
        <p:spPr>
          <a:xfrm>
            <a:off x="3116734" y="6746176"/>
            <a:ext cx="183070" cy="244094"/>
          </a:xfrm>
          <a:prstGeom prst="diamond">
            <a:avLst/>
          </a:prstGeom>
          <a:solidFill>
            <a:schemeClr val="accent2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52" name="Rombo 251"/>
          <p:cNvSpPr/>
          <p:nvPr/>
        </p:nvSpPr>
        <p:spPr>
          <a:xfrm>
            <a:off x="3116734" y="7020496"/>
            <a:ext cx="183070" cy="244094"/>
          </a:xfrm>
          <a:prstGeom prst="diamond">
            <a:avLst/>
          </a:prstGeom>
          <a:solidFill>
            <a:schemeClr val="accent2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54" name="Rombo 253"/>
          <p:cNvSpPr/>
          <p:nvPr/>
        </p:nvSpPr>
        <p:spPr>
          <a:xfrm>
            <a:off x="3116734" y="7310056"/>
            <a:ext cx="183070" cy="244094"/>
          </a:xfrm>
          <a:prstGeom prst="diamond">
            <a:avLst/>
          </a:prstGeom>
          <a:solidFill>
            <a:schemeClr val="accent2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30" name="Rombo 129"/>
          <p:cNvSpPr/>
          <p:nvPr/>
        </p:nvSpPr>
        <p:spPr>
          <a:xfrm>
            <a:off x="3116734" y="7630455"/>
            <a:ext cx="183070" cy="244094"/>
          </a:xfrm>
          <a:prstGeom prst="diamond">
            <a:avLst/>
          </a:prstGeom>
          <a:solidFill>
            <a:schemeClr val="accent2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grpSp>
        <p:nvGrpSpPr>
          <p:cNvPr id="148" name="Grupo 147"/>
          <p:cNvGrpSpPr/>
          <p:nvPr/>
        </p:nvGrpSpPr>
        <p:grpSpPr>
          <a:xfrm>
            <a:off x="1950207" y="8095447"/>
            <a:ext cx="3381794" cy="155548"/>
            <a:chOff x="866203" y="1617580"/>
            <a:chExt cx="3381794" cy="155548"/>
          </a:xfrm>
        </p:grpSpPr>
        <p:sp>
          <p:nvSpPr>
            <p:cNvPr id="149" name="Rombo 148"/>
            <p:cNvSpPr/>
            <p:nvPr/>
          </p:nvSpPr>
          <p:spPr>
            <a:xfrm>
              <a:off x="866203" y="1617580"/>
              <a:ext cx="108000" cy="144000"/>
            </a:xfrm>
            <a:prstGeom prst="diamond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50" name="CuadroTexto 149"/>
            <p:cNvSpPr txBox="1"/>
            <p:nvPr/>
          </p:nvSpPr>
          <p:spPr>
            <a:xfrm>
              <a:off x="1021976" y="1619240"/>
              <a:ext cx="3226021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s-ES" sz="1000" dirty="0" smtClean="0"/>
                <a:t>E9 Pilotos con un número limitado de tipos de proyectos</a:t>
              </a:r>
              <a:r>
                <a:rPr lang="es-ES" sz="1000" b="1" dirty="0" smtClean="0"/>
                <a:t> (L1)</a:t>
              </a:r>
              <a:endParaRPr lang="es-ES" sz="1000" b="1" dirty="0"/>
            </a:p>
          </p:txBody>
        </p:sp>
      </p:grpSp>
      <p:sp>
        <p:nvSpPr>
          <p:cNvPr id="262" name="Rombo 261"/>
          <p:cNvSpPr/>
          <p:nvPr/>
        </p:nvSpPr>
        <p:spPr>
          <a:xfrm>
            <a:off x="3116734" y="8239696"/>
            <a:ext cx="183070" cy="244094"/>
          </a:xfrm>
          <a:prstGeom prst="diamond">
            <a:avLst/>
          </a:prstGeom>
          <a:solidFill>
            <a:schemeClr val="accent2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65" name="Rombo 264"/>
          <p:cNvSpPr/>
          <p:nvPr/>
        </p:nvSpPr>
        <p:spPr>
          <a:xfrm>
            <a:off x="3673621" y="8514016"/>
            <a:ext cx="183070" cy="244094"/>
          </a:xfrm>
          <a:prstGeom prst="diamond">
            <a:avLst/>
          </a:prstGeom>
          <a:solidFill>
            <a:schemeClr val="accent2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67" name="Rombo 266"/>
          <p:cNvSpPr/>
          <p:nvPr/>
        </p:nvSpPr>
        <p:spPr>
          <a:xfrm>
            <a:off x="5332001" y="8826436"/>
            <a:ext cx="183070" cy="244094"/>
          </a:xfrm>
          <a:prstGeom prst="diamond">
            <a:avLst/>
          </a:prstGeom>
          <a:solidFill>
            <a:schemeClr val="accent2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70" name="Rombo 269"/>
          <p:cNvSpPr/>
          <p:nvPr/>
        </p:nvSpPr>
        <p:spPr>
          <a:xfrm>
            <a:off x="5899952" y="9123616"/>
            <a:ext cx="183070" cy="244094"/>
          </a:xfrm>
          <a:prstGeom prst="diamond">
            <a:avLst/>
          </a:prstGeom>
          <a:solidFill>
            <a:schemeClr val="accent2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grpSp>
        <p:nvGrpSpPr>
          <p:cNvPr id="131" name="Grupo 130"/>
          <p:cNvGrpSpPr/>
          <p:nvPr/>
        </p:nvGrpSpPr>
        <p:grpSpPr>
          <a:xfrm>
            <a:off x="1489652" y="10708931"/>
            <a:ext cx="3110923" cy="155548"/>
            <a:chOff x="866203" y="1617580"/>
            <a:chExt cx="3110923" cy="155548"/>
          </a:xfrm>
        </p:grpSpPr>
        <p:sp>
          <p:nvSpPr>
            <p:cNvPr id="138" name="Rombo 137"/>
            <p:cNvSpPr/>
            <p:nvPr/>
          </p:nvSpPr>
          <p:spPr>
            <a:xfrm>
              <a:off x="866203" y="1617580"/>
              <a:ext cx="108000" cy="144000"/>
            </a:xfrm>
            <a:prstGeom prst="diamond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39" name="CuadroTexto 138"/>
            <p:cNvSpPr txBox="1"/>
            <p:nvPr/>
          </p:nvSpPr>
          <p:spPr>
            <a:xfrm>
              <a:off x="1021976" y="1619240"/>
              <a:ext cx="2955150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s-ES" sz="1000" dirty="0" smtClean="0"/>
                <a:t>E35 </a:t>
              </a:r>
              <a:r>
                <a:rPr lang="es-ES" sz="1000" dirty="0" smtClean="0"/>
                <a:t>Plan de acción de digitalización </a:t>
              </a:r>
              <a:r>
                <a:rPr lang="es-ES" sz="1000" b="1" dirty="0" smtClean="0"/>
                <a:t>( L2)</a:t>
              </a:r>
              <a:endParaRPr lang="es-ES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2784668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685</TotalTime>
  <Words>457</Words>
  <Application>Microsoft Office PowerPoint</Application>
  <PresentationFormat>Papel A3 (297 x 420 mm)</PresentationFormat>
  <Paragraphs>80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>Metro de Madrid. S.A.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Aranzana Nevado, Oscar Vicente</dc:creator>
  <cp:lastModifiedBy>Bartolomé Castilla, Javier</cp:lastModifiedBy>
  <cp:revision>40</cp:revision>
  <cp:lastPrinted>2019-08-14T10:54:25Z</cp:lastPrinted>
  <dcterms:created xsi:type="dcterms:W3CDTF">2019-03-14T11:35:08Z</dcterms:created>
  <dcterms:modified xsi:type="dcterms:W3CDTF">2019-08-14T13:03:52Z</dcterms:modified>
</cp:coreProperties>
</file>