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797675" cy="987425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867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6CA995-5127-49A7-84C0-0D2B19157243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3542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116450-2343-468A-890C-6304B72E7125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44168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16070-79C6-4174-B257-E7618FE8D5B9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0315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7691DA-0524-4785-862B-2FC3FD4832CE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22184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07DBCA-6DF2-46E3-9155-3F94080D89A9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7648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938868-56F5-4001-87CD-C7113EF71227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36770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9DFD9D-EB1E-442C-8178-4A834718596D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00897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204654-6358-41AB-9006-C2BB819EF6A1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79274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8A8909-2A06-4708-9FA8-A703F7B9D081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21533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E586E4-E460-440C-A175-D30414730100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693019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08399E-18F0-4D04-A6C1-15E04C0020E1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6539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C1D74A7-6355-4292-8B5C-BEA4133836A3}" type="slidenum">
              <a:rPr lang="es-ES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2365375" y="109538"/>
            <a:ext cx="4438650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96633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s-ES_tradnl" b="1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TALLERES CENTRALES (CANILLEJAS)</a:t>
            </a:r>
          </a:p>
        </p:txBody>
      </p:sp>
      <p:pic>
        <p:nvPicPr>
          <p:cNvPr id="3074" name="Picture 2" descr="alzado TALLERES CENTRAL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686" y="26895"/>
            <a:ext cx="9098314" cy="6859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1009107" y="1736725"/>
            <a:ext cx="926857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NAVE DE PRUEBAS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3040823" y="528154"/>
            <a:ext cx="1210588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CARRO TRANSBORDADOR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1856569" y="1135777"/>
            <a:ext cx="652504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LAVADO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 Y SOPLADO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2976574" y="1145526"/>
            <a:ext cx="543739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LEVANTE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4729163" y="1334763"/>
            <a:ext cx="396262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CAJA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6324297" y="1316961"/>
            <a:ext cx="686405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REP.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ACCIDENTES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7409821" y="2156083"/>
            <a:ext cx="527709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PINTURA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7149694" y="2776835"/>
            <a:ext cx="1035861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ACONDICIONAMIENTO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DE  CAJA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4" name="Text Box 12"/>
          <p:cNvSpPr txBox="1">
            <a:spLocks noChangeArrowheads="1"/>
          </p:cNvSpPr>
          <p:nvPr/>
        </p:nvSpPr>
        <p:spPr bwMode="auto">
          <a:xfrm>
            <a:off x="7384172" y="3432704"/>
            <a:ext cx="579005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CUARTO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BATERIAS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2577907" y="3020754"/>
            <a:ext cx="482824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BOGIES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1115661" y="4781809"/>
            <a:ext cx="740908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ELECTRÓNICA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8" name="Text Box 16"/>
          <p:cNvSpPr txBox="1">
            <a:spLocks noChangeArrowheads="1"/>
          </p:cNvSpPr>
          <p:nvPr/>
        </p:nvSpPr>
        <p:spPr bwMode="auto">
          <a:xfrm>
            <a:off x="2906041" y="5497362"/>
            <a:ext cx="684803" cy="369332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OFICINAS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Y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VESTUARIOS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9" name="Text Box 17"/>
          <p:cNvSpPr txBox="1">
            <a:spLocks noChangeArrowheads="1"/>
          </p:cNvSpPr>
          <p:nvPr/>
        </p:nvSpPr>
        <p:spPr bwMode="auto">
          <a:xfrm>
            <a:off x="2591822" y="4597143"/>
            <a:ext cx="898002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MAQ. ELECTRICAS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0" name="Text Box 18"/>
          <p:cNvSpPr txBox="1">
            <a:spLocks noChangeArrowheads="1"/>
          </p:cNvSpPr>
          <p:nvPr/>
        </p:nvSpPr>
        <p:spPr bwMode="auto">
          <a:xfrm>
            <a:off x="4320397" y="5393938"/>
            <a:ext cx="1002197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TÉCNICOS Y 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SALA DE REUNIONES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4477008" y="4148138"/>
            <a:ext cx="394660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C.C.R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2" name="Text Box 20"/>
          <p:cNvSpPr txBox="1">
            <a:spLocks noChangeArrowheads="1"/>
          </p:cNvSpPr>
          <p:nvPr/>
        </p:nvSpPr>
        <p:spPr bwMode="auto">
          <a:xfrm>
            <a:off x="4475992" y="4691403"/>
            <a:ext cx="968534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ELECTROMECÁNICA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4" name="Text Box 22"/>
          <p:cNvSpPr txBox="1">
            <a:spLocks noChangeArrowheads="1"/>
          </p:cNvSpPr>
          <p:nvPr/>
        </p:nvSpPr>
        <p:spPr bwMode="auto">
          <a:xfrm rot="16200000">
            <a:off x="4399907" y="2917566"/>
            <a:ext cx="1027845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MAQ. HERRAMIENTAS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5" name="Text Box 23"/>
          <p:cNvSpPr txBox="1">
            <a:spLocks noChangeArrowheads="1"/>
          </p:cNvSpPr>
          <p:nvPr/>
        </p:nvSpPr>
        <p:spPr bwMode="auto">
          <a:xfrm rot="16200000">
            <a:off x="5031493" y="2825234"/>
            <a:ext cx="652743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APARELAJE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6" name="Text Box 24"/>
          <p:cNvSpPr txBox="1">
            <a:spLocks noChangeArrowheads="1"/>
          </p:cNvSpPr>
          <p:nvPr/>
        </p:nvSpPr>
        <p:spPr bwMode="auto">
          <a:xfrm rot="16200000">
            <a:off x="5404257" y="2906185"/>
            <a:ext cx="814646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CONSERVACIÓN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7" name="Text Box 25"/>
          <p:cNvSpPr txBox="1">
            <a:spLocks noChangeArrowheads="1"/>
          </p:cNvSpPr>
          <p:nvPr/>
        </p:nvSpPr>
        <p:spPr bwMode="auto">
          <a:xfrm>
            <a:off x="6332534" y="2825234"/>
            <a:ext cx="460382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CHAPA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8" name="Text Box 26"/>
          <p:cNvSpPr txBox="1">
            <a:spLocks noChangeArrowheads="1"/>
          </p:cNvSpPr>
          <p:nvPr/>
        </p:nvSpPr>
        <p:spPr bwMode="auto">
          <a:xfrm>
            <a:off x="2435906" y="5044369"/>
            <a:ext cx="1034257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COM. INSTALACIONES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9" name="Text Box 27"/>
          <p:cNvSpPr txBox="1">
            <a:spLocks noChangeArrowheads="1"/>
          </p:cNvSpPr>
          <p:nvPr/>
        </p:nvSpPr>
        <p:spPr bwMode="auto">
          <a:xfrm>
            <a:off x="6562725" y="4822825"/>
            <a:ext cx="7747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s-ES_tradnl" sz="1000" dirty="0">
                <a:solidFill>
                  <a:srgbClr val="CC3300"/>
                </a:solidFill>
                <a:latin typeface="Tahoma" pitchFamily="34" charset="0"/>
              </a:rPr>
              <a:t>Superficie:</a:t>
            </a:r>
          </a:p>
          <a:p>
            <a:r>
              <a:rPr lang="es-ES_tradnl" sz="1000" dirty="0">
                <a:solidFill>
                  <a:srgbClr val="CC3300"/>
                </a:solidFill>
                <a:latin typeface="Tahoma" pitchFamily="34" charset="0"/>
              </a:rPr>
              <a:t>39.000 m</a:t>
            </a:r>
            <a:r>
              <a:rPr lang="es-ES_tradnl" sz="1000" baseline="30000" dirty="0">
                <a:solidFill>
                  <a:srgbClr val="CC3300"/>
                </a:solidFill>
                <a:latin typeface="Tahoma" pitchFamily="34" charset="0"/>
              </a:rPr>
              <a:t>2</a:t>
            </a:r>
            <a:endParaRPr lang="es-ES_tradnl" sz="1000" dirty="0">
              <a:solidFill>
                <a:srgbClr val="CC3300"/>
              </a:solidFill>
              <a:latin typeface="Tahoma" pitchFamily="34" charset="0"/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2435906" y="921179"/>
            <a:ext cx="417513" cy="1142572"/>
          </a:xfrm>
          <a:prstGeom prst="rect">
            <a:avLst/>
          </a:prstGeom>
          <a:solidFill>
            <a:schemeClr val="accent2">
              <a:lumMod val="75000"/>
              <a:alpha val="7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2 Rectángulo"/>
          <p:cNvSpPr/>
          <p:nvPr/>
        </p:nvSpPr>
        <p:spPr>
          <a:xfrm>
            <a:off x="789635" y="2461956"/>
            <a:ext cx="438944" cy="591878"/>
          </a:xfrm>
          <a:prstGeom prst="rect">
            <a:avLst/>
          </a:prstGeom>
          <a:solidFill>
            <a:schemeClr val="accent2"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618443" y="3053834"/>
            <a:ext cx="739306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DEPURADORA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5" name="Text Box 13"/>
          <p:cNvSpPr txBox="1">
            <a:spLocks noChangeArrowheads="1"/>
          </p:cNvSpPr>
          <p:nvPr/>
        </p:nvSpPr>
        <p:spPr bwMode="auto">
          <a:xfrm>
            <a:off x="1110097" y="4148138"/>
            <a:ext cx="724878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REDUCTORES</a:t>
            </a:r>
          </a:p>
        </p:txBody>
      </p:sp>
      <p:sp>
        <p:nvSpPr>
          <p:cNvPr id="36" name="Text Box 13"/>
          <p:cNvSpPr txBox="1">
            <a:spLocks noChangeArrowheads="1"/>
          </p:cNvSpPr>
          <p:nvPr/>
        </p:nvSpPr>
        <p:spPr bwMode="auto">
          <a:xfrm>
            <a:off x="2662064" y="3205420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348</a:t>
            </a:r>
          </a:p>
        </p:txBody>
      </p:sp>
      <p:sp>
        <p:nvSpPr>
          <p:cNvPr id="37" name="Text Box 7"/>
          <p:cNvSpPr txBox="1">
            <a:spLocks noChangeArrowheads="1"/>
          </p:cNvSpPr>
          <p:nvPr/>
        </p:nvSpPr>
        <p:spPr bwMode="auto">
          <a:xfrm>
            <a:off x="2334436" y="1552059"/>
            <a:ext cx="583813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DRESINAS</a:t>
            </a:r>
          </a:p>
        </p:txBody>
      </p:sp>
      <p:sp>
        <p:nvSpPr>
          <p:cNvPr id="38" name="Text Box 13"/>
          <p:cNvSpPr txBox="1">
            <a:spLocks noChangeArrowheads="1"/>
          </p:cNvSpPr>
          <p:nvPr/>
        </p:nvSpPr>
        <p:spPr bwMode="auto">
          <a:xfrm>
            <a:off x="6405470" y="3020754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350</a:t>
            </a:r>
          </a:p>
        </p:txBody>
      </p:sp>
      <p:sp>
        <p:nvSpPr>
          <p:cNvPr id="39" name="Text Box 13"/>
          <p:cNvSpPr txBox="1">
            <a:spLocks noChangeArrowheads="1"/>
          </p:cNvSpPr>
          <p:nvPr/>
        </p:nvSpPr>
        <p:spPr bwMode="auto">
          <a:xfrm>
            <a:off x="2303227" y="3963472"/>
            <a:ext cx="1407757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PRENSA DE CALADO Y TORNOS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 DE RUEDAS Y BANDAJES</a:t>
            </a:r>
          </a:p>
        </p:txBody>
      </p:sp>
      <p:sp>
        <p:nvSpPr>
          <p:cNvPr id="40" name="Text Box 13"/>
          <p:cNvSpPr txBox="1">
            <a:spLocks noChangeArrowheads="1"/>
          </p:cNvSpPr>
          <p:nvPr/>
        </p:nvSpPr>
        <p:spPr bwMode="auto">
          <a:xfrm>
            <a:off x="4756574" y="3555464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349</a:t>
            </a:r>
          </a:p>
        </p:txBody>
      </p:sp>
      <p:sp>
        <p:nvSpPr>
          <p:cNvPr id="41" name="Text Box 13"/>
          <p:cNvSpPr txBox="1">
            <a:spLocks noChangeArrowheads="1"/>
          </p:cNvSpPr>
          <p:nvPr/>
        </p:nvSpPr>
        <p:spPr bwMode="auto">
          <a:xfrm>
            <a:off x="5223484" y="3265523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344</a:t>
            </a:r>
          </a:p>
        </p:txBody>
      </p:sp>
      <p:sp>
        <p:nvSpPr>
          <p:cNvPr id="42" name="Text Box 13"/>
          <p:cNvSpPr txBox="1">
            <a:spLocks noChangeArrowheads="1"/>
          </p:cNvSpPr>
          <p:nvPr/>
        </p:nvSpPr>
        <p:spPr bwMode="auto">
          <a:xfrm>
            <a:off x="5660690" y="3424620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351</a:t>
            </a:r>
          </a:p>
        </p:txBody>
      </p:sp>
      <p:sp>
        <p:nvSpPr>
          <p:cNvPr id="43" name="Text Box 13"/>
          <p:cNvSpPr txBox="1">
            <a:spLocks noChangeArrowheads="1"/>
          </p:cNvSpPr>
          <p:nvPr/>
        </p:nvSpPr>
        <p:spPr bwMode="auto">
          <a:xfrm>
            <a:off x="7516420" y="2343899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352</a:t>
            </a:r>
          </a:p>
        </p:txBody>
      </p:sp>
      <p:sp>
        <p:nvSpPr>
          <p:cNvPr id="44" name="Text Box 13"/>
          <p:cNvSpPr txBox="1">
            <a:spLocks noChangeArrowheads="1"/>
          </p:cNvSpPr>
          <p:nvPr/>
        </p:nvSpPr>
        <p:spPr bwMode="auto">
          <a:xfrm>
            <a:off x="4798501" y="1518902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346</a:t>
            </a:r>
          </a:p>
        </p:txBody>
      </p:sp>
      <p:sp>
        <p:nvSpPr>
          <p:cNvPr id="45" name="Text Box 13"/>
          <p:cNvSpPr txBox="1">
            <a:spLocks noChangeArrowheads="1"/>
          </p:cNvSpPr>
          <p:nvPr/>
        </p:nvSpPr>
        <p:spPr bwMode="auto">
          <a:xfrm>
            <a:off x="4538382" y="4337732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353</a:t>
            </a:r>
          </a:p>
        </p:txBody>
      </p:sp>
      <p:sp>
        <p:nvSpPr>
          <p:cNvPr id="46" name="Text Box 13"/>
          <p:cNvSpPr txBox="1">
            <a:spLocks noChangeArrowheads="1"/>
          </p:cNvSpPr>
          <p:nvPr/>
        </p:nvSpPr>
        <p:spPr bwMode="auto">
          <a:xfrm>
            <a:off x="4848037" y="4893570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347</a:t>
            </a:r>
          </a:p>
        </p:txBody>
      </p:sp>
      <p:sp>
        <p:nvSpPr>
          <p:cNvPr id="47" name="Text Box 13"/>
          <p:cNvSpPr txBox="1">
            <a:spLocks noChangeArrowheads="1"/>
          </p:cNvSpPr>
          <p:nvPr/>
        </p:nvSpPr>
        <p:spPr bwMode="auto">
          <a:xfrm>
            <a:off x="2853419" y="4777987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354</a:t>
            </a:r>
          </a:p>
        </p:txBody>
      </p:sp>
      <p:sp>
        <p:nvSpPr>
          <p:cNvPr id="48" name="Text Box 13"/>
          <p:cNvSpPr txBox="1">
            <a:spLocks noChangeArrowheads="1"/>
          </p:cNvSpPr>
          <p:nvPr/>
        </p:nvSpPr>
        <p:spPr bwMode="auto">
          <a:xfrm>
            <a:off x="2829808" y="5219700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357</a:t>
            </a:r>
          </a:p>
        </p:txBody>
      </p:sp>
      <p:sp>
        <p:nvSpPr>
          <p:cNvPr id="49" name="Text Box 13"/>
          <p:cNvSpPr txBox="1">
            <a:spLocks noChangeArrowheads="1"/>
          </p:cNvSpPr>
          <p:nvPr/>
        </p:nvSpPr>
        <p:spPr bwMode="auto">
          <a:xfrm>
            <a:off x="1328860" y="4981646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345</a:t>
            </a:r>
          </a:p>
        </p:txBody>
      </p:sp>
      <p:sp>
        <p:nvSpPr>
          <p:cNvPr id="50" name="Text Box 13"/>
          <p:cNvSpPr txBox="1">
            <a:spLocks noChangeArrowheads="1"/>
          </p:cNvSpPr>
          <p:nvPr/>
        </p:nvSpPr>
        <p:spPr bwMode="auto">
          <a:xfrm>
            <a:off x="3129005" y="1345102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355</a:t>
            </a:r>
          </a:p>
        </p:txBody>
      </p:sp>
      <p:sp>
        <p:nvSpPr>
          <p:cNvPr id="51" name="Text Box 13"/>
          <p:cNvSpPr txBox="1">
            <a:spLocks noChangeArrowheads="1"/>
          </p:cNvSpPr>
          <p:nvPr/>
        </p:nvSpPr>
        <p:spPr bwMode="auto">
          <a:xfrm>
            <a:off x="2487406" y="1747064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356</a:t>
            </a:r>
          </a:p>
        </p:txBody>
      </p:sp>
      <p:sp>
        <p:nvSpPr>
          <p:cNvPr id="52" name="Text Box 13"/>
          <p:cNvSpPr txBox="1">
            <a:spLocks noChangeArrowheads="1"/>
          </p:cNvSpPr>
          <p:nvPr/>
        </p:nvSpPr>
        <p:spPr bwMode="auto">
          <a:xfrm>
            <a:off x="3059832" y="5866694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341</a:t>
            </a:r>
          </a:p>
        </p:txBody>
      </p:sp>
      <p:sp>
        <p:nvSpPr>
          <p:cNvPr id="53" name="Text Box 16"/>
          <p:cNvSpPr txBox="1">
            <a:spLocks noChangeArrowheads="1"/>
          </p:cNvSpPr>
          <p:nvPr/>
        </p:nvSpPr>
        <p:spPr bwMode="auto">
          <a:xfrm>
            <a:off x="1834975" y="5500973"/>
            <a:ext cx="898003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ADMINISTRATIVOS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54" name="Text Box 13"/>
          <p:cNvSpPr txBox="1">
            <a:spLocks noChangeArrowheads="1"/>
          </p:cNvSpPr>
          <p:nvPr/>
        </p:nvSpPr>
        <p:spPr bwMode="auto">
          <a:xfrm>
            <a:off x="2182431" y="5696162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342</a:t>
            </a:r>
          </a:p>
        </p:txBody>
      </p:sp>
      <p:sp>
        <p:nvSpPr>
          <p:cNvPr id="55" name="Text Box 13"/>
          <p:cNvSpPr txBox="1">
            <a:spLocks noChangeArrowheads="1"/>
          </p:cNvSpPr>
          <p:nvPr/>
        </p:nvSpPr>
        <p:spPr bwMode="auto">
          <a:xfrm>
            <a:off x="4695637" y="5685639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341</a:t>
            </a:r>
          </a:p>
        </p:txBody>
      </p:sp>
      <p:sp>
        <p:nvSpPr>
          <p:cNvPr id="56" name="Text Box 13"/>
          <p:cNvSpPr txBox="1">
            <a:spLocks noChangeArrowheads="1"/>
          </p:cNvSpPr>
          <p:nvPr/>
        </p:nvSpPr>
        <p:spPr bwMode="auto">
          <a:xfrm>
            <a:off x="2849850" y="4245399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349</a:t>
            </a:r>
          </a:p>
        </p:txBody>
      </p:sp>
      <p:sp>
        <p:nvSpPr>
          <p:cNvPr id="59" name="58 CuadroTexto"/>
          <p:cNvSpPr txBox="1"/>
          <p:nvPr/>
        </p:nvSpPr>
        <p:spPr>
          <a:xfrm>
            <a:off x="4240412" y="2461956"/>
            <a:ext cx="439315" cy="1692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ES" sz="500" dirty="0"/>
              <a:t>C.HERR</a:t>
            </a:r>
          </a:p>
        </p:txBody>
      </p:sp>
      <p:sp>
        <p:nvSpPr>
          <p:cNvPr id="60" name="59 CuadroTexto"/>
          <p:cNvSpPr txBox="1"/>
          <p:nvPr/>
        </p:nvSpPr>
        <p:spPr>
          <a:xfrm>
            <a:off x="4235023" y="2692196"/>
            <a:ext cx="439315" cy="169277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ES" sz="500" dirty="0"/>
              <a:t>CALIB.</a:t>
            </a:r>
          </a:p>
        </p:txBody>
      </p:sp>
      <p:sp>
        <p:nvSpPr>
          <p:cNvPr id="61" name="Text Box 19"/>
          <p:cNvSpPr txBox="1">
            <a:spLocks noChangeArrowheads="1"/>
          </p:cNvSpPr>
          <p:nvPr/>
        </p:nvSpPr>
        <p:spPr bwMode="auto">
          <a:xfrm>
            <a:off x="4264739" y="3239954"/>
            <a:ext cx="394660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C.C.R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958309" y="3904685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A</a:t>
            </a:r>
          </a:p>
        </p:txBody>
      </p:sp>
      <p:sp>
        <p:nvSpPr>
          <p:cNvPr id="57" name="56 CuadroTexto"/>
          <p:cNvSpPr txBox="1"/>
          <p:nvPr/>
        </p:nvSpPr>
        <p:spPr>
          <a:xfrm>
            <a:off x="1423314" y="4322343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T</a:t>
            </a:r>
          </a:p>
        </p:txBody>
      </p:sp>
      <p:sp>
        <p:nvSpPr>
          <p:cNvPr id="58" name="57 CuadroTexto"/>
          <p:cNvSpPr txBox="1"/>
          <p:nvPr/>
        </p:nvSpPr>
        <p:spPr>
          <a:xfrm>
            <a:off x="1815025" y="4944341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P</a:t>
            </a:r>
          </a:p>
        </p:txBody>
      </p:sp>
      <p:sp>
        <p:nvSpPr>
          <p:cNvPr id="62" name="61 CuadroTexto"/>
          <p:cNvSpPr txBox="1"/>
          <p:nvPr/>
        </p:nvSpPr>
        <p:spPr>
          <a:xfrm>
            <a:off x="2043106" y="4795614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M</a:t>
            </a:r>
          </a:p>
        </p:txBody>
      </p:sp>
      <p:sp>
        <p:nvSpPr>
          <p:cNvPr id="63" name="62 CuadroTexto"/>
          <p:cNvSpPr txBox="1"/>
          <p:nvPr/>
        </p:nvSpPr>
        <p:spPr>
          <a:xfrm>
            <a:off x="2043219" y="4376678"/>
            <a:ext cx="220056" cy="41549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M,B</a:t>
            </a:r>
          </a:p>
        </p:txBody>
      </p:sp>
      <p:sp>
        <p:nvSpPr>
          <p:cNvPr id="64" name="63 CuadroTexto"/>
          <p:cNvSpPr txBox="1"/>
          <p:nvPr/>
        </p:nvSpPr>
        <p:spPr>
          <a:xfrm>
            <a:off x="2371766" y="4603254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C</a:t>
            </a:r>
          </a:p>
        </p:txBody>
      </p:sp>
      <p:sp>
        <p:nvSpPr>
          <p:cNvPr id="65" name="64 CuadroTexto"/>
          <p:cNvSpPr txBox="1"/>
          <p:nvPr/>
        </p:nvSpPr>
        <p:spPr>
          <a:xfrm>
            <a:off x="2496941" y="4807157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A</a:t>
            </a:r>
          </a:p>
        </p:txBody>
      </p:sp>
      <p:sp>
        <p:nvSpPr>
          <p:cNvPr id="66" name="65 CuadroTexto"/>
          <p:cNvSpPr txBox="1"/>
          <p:nvPr/>
        </p:nvSpPr>
        <p:spPr>
          <a:xfrm>
            <a:off x="1513392" y="3065468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T</a:t>
            </a:r>
          </a:p>
        </p:txBody>
      </p:sp>
      <p:sp>
        <p:nvSpPr>
          <p:cNvPr id="67" name="66 CuadroTexto"/>
          <p:cNvSpPr txBox="1"/>
          <p:nvPr/>
        </p:nvSpPr>
        <p:spPr>
          <a:xfrm>
            <a:off x="3269768" y="2677191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V</a:t>
            </a:r>
          </a:p>
        </p:txBody>
      </p:sp>
      <p:sp>
        <p:nvSpPr>
          <p:cNvPr id="68" name="67 CuadroTexto"/>
          <p:cNvSpPr txBox="1"/>
          <p:nvPr/>
        </p:nvSpPr>
        <p:spPr>
          <a:xfrm>
            <a:off x="3028387" y="2676806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A</a:t>
            </a:r>
          </a:p>
        </p:txBody>
      </p:sp>
      <p:sp>
        <p:nvSpPr>
          <p:cNvPr id="69" name="68 CuadroTexto"/>
          <p:cNvSpPr txBox="1"/>
          <p:nvPr/>
        </p:nvSpPr>
        <p:spPr>
          <a:xfrm>
            <a:off x="2521111" y="2661418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V</a:t>
            </a:r>
          </a:p>
        </p:txBody>
      </p:sp>
      <p:sp>
        <p:nvSpPr>
          <p:cNvPr id="70" name="69 CuadroTexto"/>
          <p:cNvSpPr txBox="1"/>
          <p:nvPr/>
        </p:nvSpPr>
        <p:spPr>
          <a:xfrm>
            <a:off x="2267350" y="2656142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A</a:t>
            </a:r>
          </a:p>
        </p:txBody>
      </p:sp>
      <p:sp>
        <p:nvSpPr>
          <p:cNvPr id="71" name="70 CuadroTexto"/>
          <p:cNvSpPr txBox="1"/>
          <p:nvPr/>
        </p:nvSpPr>
        <p:spPr>
          <a:xfrm>
            <a:off x="3600956" y="3013059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A</a:t>
            </a:r>
          </a:p>
        </p:txBody>
      </p:sp>
      <p:sp>
        <p:nvSpPr>
          <p:cNvPr id="72" name="71 CuadroTexto"/>
          <p:cNvSpPr txBox="1"/>
          <p:nvPr/>
        </p:nvSpPr>
        <p:spPr>
          <a:xfrm>
            <a:off x="3443515" y="3350161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T</a:t>
            </a:r>
          </a:p>
        </p:txBody>
      </p:sp>
      <p:sp>
        <p:nvSpPr>
          <p:cNvPr id="73" name="72 CuadroTexto"/>
          <p:cNvSpPr txBox="1"/>
          <p:nvPr/>
        </p:nvSpPr>
        <p:spPr>
          <a:xfrm>
            <a:off x="2626342" y="1074221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A</a:t>
            </a:r>
          </a:p>
        </p:txBody>
      </p:sp>
      <p:sp>
        <p:nvSpPr>
          <p:cNvPr id="74" name="73 CuadroTexto"/>
          <p:cNvSpPr txBox="1"/>
          <p:nvPr/>
        </p:nvSpPr>
        <p:spPr>
          <a:xfrm>
            <a:off x="4154711" y="1821363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T</a:t>
            </a:r>
          </a:p>
        </p:txBody>
      </p:sp>
      <p:sp>
        <p:nvSpPr>
          <p:cNvPr id="78" name="77 CuadroTexto"/>
          <p:cNvSpPr txBox="1"/>
          <p:nvPr/>
        </p:nvSpPr>
        <p:spPr>
          <a:xfrm>
            <a:off x="4697460" y="2156084"/>
            <a:ext cx="427965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A,T</a:t>
            </a:r>
          </a:p>
        </p:txBody>
      </p:sp>
      <p:sp>
        <p:nvSpPr>
          <p:cNvPr id="79" name="78 CuadroTexto"/>
          <p:cNvSpPr txBox="1"/>
          <p:nvPr/>
        </p:nvSpPr>
        <p:spPr>
          <a:xfrm>
            <a:off x="4927294" y="2428537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T</a:t>
            </a:r>
          </a:p>
        </p:txBody>
      </p:sp>
      <p:sp>
        <p:nvSpPr>
          <p:cNvPr id="80" name="79 CuadroTexto"/>
          <p:cNvSpPr txBox="1"/>
          <p:nvPr/>
        </p:nvSpPr>
        <p:spPr>
          <a:xfrm>
            <a:off x="5242593" y="2171922"/>
            <a:ext cx="236982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P</a:t>
            </a:r>
          </a:p>
        </p:txBody>
      </p:sp>
      <p:sp>
        <p:nvSpPr>
          <p:cNvPr id="81" name="80 CuadroTexto"/>
          <p:cNvSpPr txBox="1"/>
          <p:nvPr/>
        </p:nvSpPr>
        <p:spPr>
          <a:xfrm>
            <a:off x="5486884" y="2731676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V</a:t>
            </a:r>
          </a:p>
        </p:txBody>
      </p:sp>
      <p:sp>
        <p:nvSpPr>
          <p:cNvPr id="82" name="81 CuadroTexto"/>
          <p:cNvSpPr txBox="1"/>
          <p:nvPr/>
        </p:nvSpPr>
        <p:spPr>
          <a:xfrm>
            <a:off x="5068555" y="3026865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M</a:t>
            </a:r>
          </a:p>
        </p:txBody>
      </p:sp>
      <p:sp>
        <p:nvSpPr>
          <p:cNvPr id="83" name="82 CuadroTexto"/>
          <p:cNvSpPr txBox="1"/>
          <p:nvPr/>
        </p:nvSpPr>
        <p:spPr>
          <a:xfrm>
            <a:off x="5259518" y="3509648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T</a:t>
            </a:r>
          </a:p>
        </p:txBody>
      </p:sp>
      <p:sp>
        <p:nvSpPr>
          <p:cNvPr id="84" name="83 CuadroTexto"/>
          <p:cNvSpPr txBox="1"/>
          <p:nvPr/>
        </p:nvSpPr>
        <p:spPr>
          <a:xfrm>
            <a:off x="6104241" y="2300789"/>
            <a:ext cx="220056" cy="63094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A,A,A</a:t>
            </a:r>
          </a:p>
        </p:txBody>
      </p:sp>
      <p:sp>
        <p:nvSpPr>
          <p:cNvPr id="85" name="84 CuadroTexto"/>
          <p:cNvSpPr txBox="1"/>
          <p:nvPr/>
        </p:nvSpPr>
        <p:spPr>
          <a:xfrm>
            <a:off x="5626206" y="2400817"/>
            <a:ext cx="478035" cy="3077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T,M,E,R,B</a:t>
            </a:r>
          </a:p>
        </p:txBody>
      </p:sp>
      <p:sp>
        <p:nvSpPr>
          <p:cNvPr id="86" name="85 CuadroTexto"/>
          <p:cNvSpPr txBox="1"/>
          <p:nvPr/>
        </p:nvSpPr>
        <p:spPr>
          <a:xfrm>
            <a:off x="6609952" y="2591194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G</a:t>
            </a:r>
          </a:p>
        </p:txBody>
      </p:sp>
      <p:sp>
        <p:nvSpPr>
          <p:cNvPr id="87" name="86 CuadroTexto"/>
          <p:cNvSpPr txBox="1"/>
          <p:nvPr/>
        </p:nvSpPr>
        <p:spPr>
          <a:xfrm>
            <a:off x="6821803" y="2856837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V</a:t>
            </a:r>
          </a:p>
        </p:txBody>
      </p:sp>
      <p:sp>
        <p:nvSpPr>
          <p:cNvPr id="88" name="87 CuadroTexto"/>
          <p:cNvSpPr txBox="1"/>
          <p:nvPr/>
        </p:nvSpPr>
        <p:spPr>
          <a:xfrm>
            <a:off x="7965498" y="1754877"/>
            <a:ext cx="438304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R </a:t>
            </a:r>
            <a:r>
              <a:rPr lang="es-ES_tradnl" sz="700" dirty="0" err="1"/>
              <a:t>R</a:t>
            </a:r>
            <a:r>
              <a:rPr lang="es-ES_tradnl" sz="700" dirty="0"/>
              <a:t> </a:t>
            </a:r>
            <a:r>
              <a:rPr lang="es-ES_tradnl" sz="700" dirty="0" err="1"/>
              <a:t>R</a:t>
            </a:r>
            <a:endParaRPr lang="es-ES_tradnl" sz="700" dirty="0"/>
          </a:p>
        </p:txBody>
      </p:sp>
      <p:sp>
        <p:nvSpPr>
          <p:cNvPr id="89" name="88 CuadroTexto"/>
          <p:cNvSpPr txBox="1"/>
          <p:nvPr/>
        </p:nvSpPr>
        <p:spPr>
          <a:xfrm>
            <a:off x="5561893" y="4365937"/>
            <a:ext cx="2647561" cy="20313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A. HIERRO Y ACERO (Amarillas)	*23 unidades</a:t>
            </a:r>
          </a:p>
          <a:p>
            <a:r>
              <a:rPr lang="es-ES_tradnl" sz="700" dirty="0"/>
              <a:t>V. BASURAS (Verdes)		*14 unidades</a:t>
            </a:r>
          </a:p>
          <a:p>
            <a:r>
              <a:rPr lang="es-ES_tradnl" sz="700" dirty="0"/>
              <a:t>M. COBRE (Marrón)		*6   unidades</a:t>
            </a:r>
          </a:p>
          <a:p>
            <a:r>
              <a:rPr lang="es-ES_tradnl" sz="700" dirty="0"/>
              <a:t>G. ALUMINIO (Gris)		*2   unidades</a:t>
            </a:r>
          </a:p>
          <a:p>
            <a:r>
              <a:rPr lang="es-ES_tradnl" sz="700" dirty="0"/>
              <a:t>C.CARTÓN ( Contenedor de plástico)	*7   unidades</a:t>
            </a:r>
          </a:p>
          <a:p>
            <a:r>
              <a:rPr lang="es-ES_tradnl" sz="700" dirty="0"/>
              <a:t>T. TRAPOS USADOS ( Bidón gris)	*33 unidades</a:t>
            </a:r>
          </a:p>
          <a:p>
            <a:r>
              <a:rPr lang="es-ES_tradnl" sz="700" dirty="0"/>
              <a:t>P. PILAS Y BATERIAS ( Contenedor de plástico) *3 unidad</a:t>
            </a:r>
          </a:p>
          <a:p>
            <a:r>
              <a:rPr lang="es-ES_tradnl" sz="700" dirty="0"/>
              <a:t>B. ENVASES CON ORESIÓN	*2   unidades</a:t>
            </a:r>
          </a:p>
          <a:p>
            <a:r>
              <a:rPr lang="es-ES_tradnl" sz="700" dirty="0"/>
              <a:t>CCR. BASURAS (Contenedor marrón)	4   unidades</a:t>
            </a:r>
          </a:p>
          <a:p>
            <a:r>
              <a:rPr lang="es-ES_tradnl" sz="700" dirty="0"/>
              <a:t>R. BOTES CONTAMINADOS                         	*13   unidades</a:t>
            </a:r>
          </a:p>
          <a:p>
            <a:r>
              <a:rPr lang="es-ES_tradnl" sz="700" dirty="0"/>
              <a:t>E.ELECTRICOS                                               *4   unidades</a:t>
            </a:r>
          </a:p>
          <a:p>
            <a:r>
              <a:rPr lang="es-ES_tradnl" sz="700" dirty="0"/>
              <a:t>    PARRILLAS ANTIDERRAME ACEITE          36 unidades</a:t>
            </a:r>
          </a:p>
          <a:p>
            <a:r>
              <a:rPr lang="es-ES_tradnl" sz="700" dirty="0"/>
              <a:t>    POLVO GRANALLADORA                            *3 unidad</a:t>
            </a:r>
          </a:p>
          <a:p>
            <a:r>
              <a:rPr lang="es-ES_tradnl" sz="700" dirty="0"/>
              <a:t>    TUBOS FLUORESCENTE Y LAMPARAS       1 unidad</a:t>
            </a:r>
          </a:p>
          <a:p>
            <a:r>
              <a:rPr lang="es-ES_tradnl" sz="700" dirty="0"/>
              <a:t>    ENGRASADORES USADOS                           1 unidad</a:t>
            </a:r>
          </a:p>
          <a:p>
            <a:r>
              <a:rPr lang="es-ES_tradnl" sz="700" dirty="0"/>
              <a:t>                                </a:t>
            </a:r>
            <a:r>
              <a:rPr lang="es-ES_tradnl" sz="700" b="1" dirty="0"/>
              <a:t>TOTAL 79 PUNTOS RECOGIDA</a:t>
            </a:r>
          </a:p>
          <a:p>
            <a:r>
              <a:rPr lang="es-ES_tradnl" sz="700" b="1" dirty="0"/>
              <a:t>                                           168 CONTENEDORES APROX.</a:t>
            </a:r>
          </a:p>
          <a:p>
            <a:endParaRPr lang="es-ES_tradnl" sz="700" dirty="0"/>
          </a:p>
        </p:txBody>
      </p:sp>
      <p:sp>
        <p:nvSpPr>
          <p:cNvPr id="90" name="89 CuadroTexto"/>
          <p:cNvSpPr txBox="1"/>
          <p:nvPr/>
        </p:nvSpPr>
        <p:spPr>
          <a:xfrm>
            <a:off x="1011032" y="5028980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T</a:t>
            </a:r>
          </a:p>
        </p:txBody>
      </p:sp>
      <p:sp>
        <p:nvSpPr>
          <p:cNvPr id="91" name="90 CuadroTexto"/>
          <p:cNvSpPr txBox="1"/>
          <p:nvPr/>
        </p:nvSpPr>
        <p:spPr>
          <a:xfrm>
            <a:off x="1803883" y="4636564"/>
            <a:ext cx="220056" cy="3077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CE</a:t>
            </a:r>
          </a:p>
        </p:txBody>
      </p:sp>
      <p:sp>
        <p:nvSpPr>
          <p:cNvPr id="92" name="91 CuadroTexto"/>
          <p:cNvSpPr txBox="1"/>
          <p:nvPr/>
        </p:nvSpPr>
        <p:spPr>
          <a:xfrm>
            <a:off x="2042420" y="5000880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E</a:t>
            </a:r>
          </a:p>
        </p:txBody>
      </p:sp>
      <p:sp>
        <p:nvSpPr>
          <p:cNvPr id="93" name="92 CuadroTexto"/>
          <p:cNvSpPr txBox="1"/>
          <p:nvPr/>
        </p:nvSpPr>
        <p:spPr>
          <a:xfrm>
            <a:off x="2371766" y="4403199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R</a:t>
            </a:r>
          </a:p>
        </p:txBody>
      </p:sp>
      <p:sp>
        <p:nvSpPr>
          <p:cNvPr id="94" name="93 CuadroTexto"/>
          <p:cNvSpPr txBox="1"/>
          <p:nvPr/>
        </p:nvSpPr>
        <p:spPr>
          <a:xfrm>
            <a:off x="3710984" y="3804658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T</a:t>
            </a:r>
          </a:p>
        </p:txBody>
      </p:sp>
      <p:sp>
        <p:nvSpPr>
          <p:cNvPr id="95" name="94 CuadroTexto"/>
          <p:cNvSpPr txBox="1"/>
          <p:nvPr/>
        </p:nvSpPr>
        <p:spPr>
          <a:xfrm>
            <a:off x="2877035" y="4409647"/>
            <a:ext cx="566480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A </a:t>
            </a:r>
            <a:r>
              <a:rPr lang="es-ES_tradnl" sz="700" dirty="0" err="1"/>
              <a:t>A</a:t>
            </a:r>
            <a:r>
              <a:rPr lang="es-ES_tradnl" sz="700" dirty="0"/>
              <a:t> </a:t>
            </a:r>
            <a:r>
              <a:rPr lang="es-ES_tradnl" sz="700" dirty="0" err="1"/>
              <a:t>A</a:t>
            </a:r>
            <a:r>
              <a:rPr lang="es-ES_tradnl" sz="700" dirty="0"/>
              <a:t> </a:t>
            </a:r>
            <a:r>
              <a:rPr lang="es-ES_tradnl" sz="700" dirty="0" err="1"/>
              <a:t>A</a:t>
            </a:r>
            <a:endParaRPr lang="es-ES_tradnl" sz="700" dirty="0"/>
          </a:p>
        </p:txBody>
      </p:sp>
      <p:sp>
        <p:nvSpPr>
          <p:cNvPr id="96" name="95 CuadroTexto"/>
          <p:cNvSpPr txBox="1"/>
          <p:nvPr/>
        </p:nvSpPr>
        <p:spPr>
          <a:xfrm>
            <a:off x="2334435" y="3513133"/>
            <a:ext cx="406731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A  ,V</a:t>
            </a:r>
          </a:p>
        </p:txBody>
      </p:sp>
      <p:sp>
        <p:nvSpPr>
          <p:cNvPr id="97" name="96 CuadroTexto"/>
          <p:cNvSpPr txBox="1"/>
          <p:nvPr/>
        </p:nvSpPr>
        <p:spPr>
          <a:xfrm>
            <a:off x="2399045" y="2333656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T</a:t>
            </a:r>
          </a:p>
        </p:txBody>
      </p:sp>
      <p:sp>
        <p:nvSpPr>
          <p:cNvPr id="98" name="97 CuadroTexto"/>
          <p:cNvSpPr txBox="1"/>
          <p:nvPr/>
        </p:nvSpPr>
        <p:spPr>
          <a:xfrm>
            <a:off x="3149417" y="2343899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T</a:t>
            </a:r>
          </a:p>
        </p:txBody>
      </p:sp>
      <p:sp>
        <p:nvSpPr>
          <p:cNvPr id="99" name="98 CuadroTexto"/>
          <p:cNvSpPr txBox="1"/>
          <p:nvPr/>
        </p:nvSpPr>
        <p:spPr>
          <a:xfrm>
            <a:off x="2402196" y="1341599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T</a:t>
            </a:r>
          </a:p>
        </p:txBody>
      </p:sp>
      <p:sp>
        <p:nvSpPr>
          <p:cNvPr id="100" name="99 CuadroTexto"/>
          <p:cNvSpPr txBox="1"/>
          <p:nvPr/>
        </p:nvSpPr>
        <p:spPr>
          <a:xfrm>
            <a:off x="2035081" y="1605920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T</a:t>
            </a:r>
          </a:p>
        </p:txBody>
      </p:sp>
      <p:sp>
        <p:nvSpPr>
          <p:cNvPr id="101" name="100 CuadroTexto"/>
          <p:cNvSpPr txBox="1"/>
          <p:nvPr/>
        </p:nvSpPr>
        <p:spPr>
          <a:xfrm>
            <a:off x="4251411" y="4759652"/>
            <a:ext cx="220056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MGAV</a:t>
            </a:r>
          </a:p>
        </p:txBody>
      </p:sp>
      <p:sp>
        <p:nvSpPr>
          <p:cNvPr id="102" name="101 CuadroTexto"/>
          <p:cNvSpPr txBox="1"/>
          <p:nvPr/>
        </p:nvSpPr>
        <p:spPr>
          <a:xfrm>
            <a:off x="4240412" y="3904685"/>
            <a:ext cx="220056" cy="3077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VA</a:t>
            </a:r>
          </a:p>
        </p:txBody>
      </p:sp>
      <p:sp>
        <p:nvSpPr>
          <p:cNvPr id="103" name="102 CuadroTexto"/>
          <p:cNvSpPr txBox="1"/>
          <p:nvPr/>
        </p:nvSpPr>
        <p:spPr>
          <a:xfrm>
            <a:off x="4234624" y="4302207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T</a:t>
            </a:r>
          </a:p>
        </p:txBody>
      </p:sp>
      <p:sp>
        <p:nvSpPr>
          <p:cNvPr id="104" name="103 CuadroTexto"/>
          <p:cNvSpPr txBox="1"/>
          <p:nvPr/>
        </p:nvSpPr>
        <p:spPr>
          <a:xfrm>
            <a:off x="7227396" y="2998519"/>
            <a:ext cx="710134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 V </a:t>
            </a:r>
            <a:r>
              <a:rPr lang="es-ES_tradnl" sz="700" dirty="0" err="1"/>
              <a:t>V</a:t>
            </a:r>
            <a:r>
              <a:rPr lang="es-ES_tradnl" sz="700" dirty="0"/>
              <a:t> </a:t>
            </a:r>
            <a:r>
              <a:rPr lang="es-ES_tradnl" sz="700" dirty="0" err="1"/>
              <a:t>V</a:t>
            </a:r>
            <a:r>
              <a:rPr lang="es-ES_tradnl" sz="700" dirty="0"/>
              <a:t> T R</a:t>
            </a:r>
          </a:p>
        </p:txBody>
      </p:sp>
      <p:sp>
        <p:nvSpPr>
          <p:cNvPr id="105" name="104 CuadroTexto"/>
          <p:cNvSpPr txBox="1"/>
          <p:nvPr/>
        </p:nvSpPr>
        <p:spPr>
          <a:xfrm>
            <a:off x="7229321" y="1813669"/>
            <a:ext cx="438304" cy="20774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V R T</a:t>
            </a:r>
          </a:p>
        </p:txBody>
      </p:sp>
      <p:sp>
        <p:nvSpPr>
          <p:cNvPr id="106" name="57 CuadroTexto"/>
          <p:cNvSpPr txBox="1"/>
          <p:nvPr/>
        </p:nvSpPr>
        <p:spPr>
          <a:xfrm>
            <a:off x="7956905" y="3250134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P</a:t>
            </a:r>
          </a:p>
        </p:txBody>
      </p:sp>
      <p:sp>
        <p:nvSpPr>
          <p:cNvPr id="107" name="57 CuadroTexto"/>
          <p:cNvSpPr txBox="1"/>
          <p:nvPr/>
        </p:nvSpPr>
        <p:spPr>
          <a:xfrm>
            <a:off x="7195492" y="3547769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R</a:t>
            </a:r>
          </a:p>
        </p:txBody>
      </p:sp>
      <p:sp>
        <p:nvSpPr>
          <p:cNvPr id="108" name="107 CuadroTexto"/>
          <p:cNvSpPr txBox="1"/>
          <p:nvPr/>
        </p:nvSpPr>
        <p:spPr>
          <a:xfrm>
            <a:off x="1498143" y="2205797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T</a:t>
            </a:r>
          </a:p>
        </p:txBody>
      </p:sp>
      <p:sp>
        <p:nvSpPr>
          <p:cNvPr id="109" name="108 CuadroTexto"/>
          <p:cNvSpPr txBox="1"/>
          <p:nvPr/>
        </p:nvSpPr>
        <p:spPr>
          <a:xfrm>
            <a:off x="1494970" y="1462318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T</a:t>
            </a:r>
          </a:p>
        </p:txBody>
      </p:sp>
      <p:sp>
        <p:nvSpPr>
          <p:cNvPr id="110" name="109 CuadroTexto"/>
          <p:cNvSpPr txBox="1"/>
          <p:nvPr/>
        </p:nvSpPr>
        <p:spPr>
          <a:xfrm>
            <a:off x="878068" y="2609125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A</a:t>
            </a:r>
          </a:p>
        </p:txBody>
      </p:sp>
      <p:sp>
        <p:nvSpPr>
          <p:cNvPr id="111" name="110 CuadroTexto"/>
          <p:cNvSpPr txBox="1"/>
          <p:nvPr/>
        </p:nvSpPr>
        <p:spPr>
          <a:xfrm>
            <a:off x="878068" y="1405865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T</a:t>
            </a:r>
          </a:p>
        </p:txBody>
      </p:sp>
      <p:sp>
        <p:nvSpPr>
          <p:cNvPr id="112" name="111 CuadroTexto"/>
          <p:cNvSpPr txBox="1"/>
          <p:nvPr/>
        </p:nvSpPr>
        <p:spPr>
          <a:xfrm>
            <a:off x="4242013" y="2996464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T</a:t>
            </a:r>
          </a:p>
        </p:txBody>
      </p:sp>
      <p:sp>
        <p:nvSpPr>
          <p:cNvPr id="113" name="112 CuadroTexto"/>
          <p:cNvSpPr txBox="1"/>
          <p:nvPr/>
        </p:nvSpPr>
        <p:spPr>
          <a:xfrm>
            <a:off x="5406634" y="2960870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E</a:t>
            </a:r>
          </a:p>
        </p:txBody>
      </p:sp>
      <p:sp>
        <p:nvSpPr>
          <p:cNvPr id="114" name="113 CuadroTexto"/>
          <p:cNvSpPr txBox="1"/>
          <p:nvPr/>
        </p:nvSpPr>
        <p:spPr>
          <a:xfrm>
            <a:off x="3934655" y="1292410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T</a:t>
            </a:r>
          </a:p>
        </p:txBody>
      </p:sp>
      <p:sp>
        <p:nvSpPr>
          <p:cNvPr id="115" name="114 CuadroTexto"/>
          <p:cNvSpPr txBox="1"/>
          <p:nvPr/>
        </p:nvSpPr>
        <p:spPr>
          <a:xfrm>
            <a:off x="4786107" y="1817515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A</a:t>
            </a:r>
          </a:p>
        </p:txBody>
      </p:sp>
      <p:sp>
        <p:nvSpPr>
          <p:cNvPr id="116" name="115 CuadroTexto"/>
          <p:cNvSpPr txBox="1"/>
          <p:nvPr/>
        </p:nvSpPr>
        <p:spPr>
          <a:xfrm>
            <a:off x="1247721" y="712820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C</a:t>
            </a:r>
          </a:p>
        </p:txBody>
      </p:sp>
      <p:sp>
        <p:nvSpPr>
          <p:cNvPr id="117" name="116 CuadroTexto"/>
          <p:cNvSpPr txBox="1"/>
          <p:nvPr/>
        </p:nvSpPr>
        <p:spPr>
          <a:xfrm>
            <a:off x="2325878" y="725257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C</a:t>
            </a:r>
          </a:p>
        </p:txBody>
      </p:sp>
      <p:sp>
        <p:nvSpPr>
          <p:cNvPr id="118" name="3 CuadroTexto"/>
          <p:cNvSpPr txBox="1"/>
          <p:nvPr/>
        </p:nvSpPr>
        <p:spPr>
          <a:xfrm>
            <a:off x="2577907" y="726417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R</a:t>
            </a:r>
          </a:p>
        </p:txBody>
      </p:sp>
      <p:sp>
        <p:nvSpPr>
          <p:cNvPr id="119" name="118 CuadroTexto"/>
          <p:cNvSpPr txBox="1"/>
          <p:nvPr/>
        </p:nvSpPr>
        <p:spPr>
          <a:xfrm>
            <a:off x="2199763" y="3904685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A</a:t>
            </a:r>
          </a:p>
        </p:txBody>
      </p:sp>
      <p:sp>
        <p:nvSpPr>
          <p:cNvPr id="120" name="119 CuadroTexto"/>
          <p:cNvSpPr txBox="1"/>
          <p:nvPr/>
        </p:nvSpPr>
        <p:spPr>
          <a:xfrm>
            <a:off x="5442786" y="3132232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C</a:t>
            </a:r>
          </a:p>
        </p:txBody>
      </p:sp>
      <p:sp>
        <p:nvSpPr>
          <p:cNvPr id="121" name="120 CuadroTexto"/>
          <p:cNvSpPr txBox="1"/>
          <p:nvPr/>
        </p:nvSpPr>
        <p:spPr>
          <a:xfrm>
            <a:off x="4549371" y="5119672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T</a:t>
            </a:r>
          </a:p>
        </p:txBody>
      </p:sp>
      <p:sp>
        <p:nvSpPr>
          <p:cNvPr id="122" name="121 CuadroTexto"/>
          <p:cNvSpPr txBox="1"/>
          <p:nvPr/>
        </p:nvSpPr>
        <p:spPr>
          <a:xfrm>
            <a:off x="5081790" y="4893570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T</a:t>
            </a:r>
          </a:p>
        </p:txBody>
      </p:sp>
      <p:sp>
        <p:nvSpPr>
          <p:cNvPr id="123" name="122 CuadroTexto"/>
          <p:cNvSpPr txBox="1"/>
          <p:nvPr/>
        </p:nvSpPr>
        <p:spPr>
          <a:xfrm>
            <a:off x="4965542" y="4475898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T</a:t>
            </a:r>
          </a:p>
        </p:txBody>
      </p:sp>
      <p:sp>
        <p:nvSpPr>
          <p:cNvPr id="124" name="123 CuadroTexto"/>
          <p:cNvSpPr txBox="1"/>
          <p:nvPr/>
        </p:nvSpPr>
        <p:spPr>
          <a:xfrm>
            <a:off x="5085409" y="4153985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R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5743743" y="4023180"/>
            <a:ext cx="22042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/>
              <a:t>BATEAS Y CONTENEDORES</a:t>
            </a:r>
          </a:p>
        </p:txBody>
      </p:sp>
      <p:sp>
        <p:nvSpPr>
          <p:cNvPr id="125" name="Rectángulo 124">
            <a:extLst>
              <a:ext uri="{FF2B5EF4-FFF2-40B4-BE49-F238E27FC236}">
                <a16:creationId xmlns:a16="http://schemas.microsoft.com/office/drawing/2014/main" id="{A0AC3340-EE0F-4985-A460-607995AA3542}"/>
              </a:ext>
            </a:extLst>
          </p:cNvPr>
          <p:cNvSpPr/>
          <p:nvPr/>
        </p:nvSpPr>
        <p:spPr>
          <a:xfrm>
            <a:off x="1132118" y="882973"/>
            <a:ext cx="6838642" cy="68463"/>
          </a:xfrm>
          <a:prstGeom prst="rect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highlight>
                <a:srgbClr val="00FF00"/>
              </a:highlight>
            </a:endParaRPr>
          </a:p>
        </p:txBody>
      </p:sp>
      <p:sp>
        <p:nvSpPr>
          <p:cNvPr id="126" name="Rectángulo 125">
            <a:extLst>
              <a:ext uri="{FF2B5EF4-FFF2-40B4-BE49-F238E27FC236}">
                <a16:creationId xmlns:a16="http://schemas.microsoft.com/office/drawing/2014/main" id="{B673FF43-E226-415B-84D5-1AAD20BA8A0A}"/>
              </a:ext>
            </a:extLst>
          </p:cNvPr>
          <p:cNvSpPr/>
          <p:nvPr/>
        </p:nvSpPr>
        <p:spPr>
          <a:xfrm>
            <a:off x="2478056" y="875142"/>
            <a:ext cx="1872348" cy="79205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7" name="CuadroTexto 126">
            <a:extLst>
              <a:ext uri="{FF2B5EF4-FFF2-40B4-BE49-F238E27FC236}">
                <a16:creationId xmlns:a16="http://schemas.microsoft.com/office/drawing/2014/main" id="{BCC0ED5C-9DC0-4B22-B91E-71E28636E328}"/>
              </a:ext>
            </a:extLst>
          </p:cNvPr>
          <p:cNvSpPr txBox="1"/>
          <p:nvPr/>
        </p:nvSpPr>
        <p:spPr>
          <a:xfrm>
            <a:off x="5307726" y="824748"/>
            <a:ext cx="124639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/>
              <a:t>ACCESO VEHÍCULOS</a:t>
            </a:r>
          </a:p>
        </p:txBody>
      </p:sp>
      <p:sp>
        <p:nvSpPr>
          <p:cNvPr id="128" name="CuadroTexto 127">
            <a:extLst>
              <a:ext uri="{FF2B5EF4-FFF2-40B4-BE49-F238E27FC236}">
                <a16:creationId xmlns:a16="http://schemas.microsoft.com/office/drawing/2014/main" id="{733652C4-C39F-40F2-81D2-F0C056DF3DA2}"/>
              </a:ext>
            </a:extLst>
          </p:cNvPr>
          <p:cNvSpPr txBox="1"/>
          <p:nvPr/>
        </p:nvSpPr>
        <p:spPr>
          <a:xfrm>
            <a:off x="1311127" y="834897"/>
            <a:ext cx="124639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/>
              <a:t>ACCESO VEHÍCULOS</a:t>
            </a:r>
          </a:p>
        </p:txBody>
      </p:sp>
      <p:sp>
        <p:nvSpPr>
          <p:cNvPr id="129" name="Flecha: a la derecha 128">
            <a:extLst>
              <a:ext uri="{FF2B5EF4-FFF2-40B4-BE49-F238E27FC236}">
                <a16:creationId xmlns:a16="http://schemas.microsoft.com/office/drawing/2014/main" id="{EDF1ADEB-019B-4220-899E-514013C15B83}"/>
              </a:ext>
            </a:extLst>
          </p:cNvPr>
          <p:cNvSpPr/>
          <p:nvPr/>
        </p:nvSpPr>
        <p:spPr>
          <a:xfrm rot="10800000">
            <a:off x="7511441" y="889988"/>
            <a:ext cx="170196" cy="45719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0000"/>
              </a:solidFill>
            </a:endParaRPr>
          </a:p>
        </p:txBody>
      </p:sp>
      <p:sp>
        <p:nvSpPr>
          <p:cNvPr id="130" name="Flecha: a la derecha 129">
            <a:extLst>
              <a:ext uri="{FF2B5EF4-FFF2-40B4-BE49-F238E27FC236}">
                <a16:creationId xmlns:a16="http://schemas.microsoft.com/office/drawing/2014/main" id="{8C3F997C-BD77-4C68-8AAF-0233A359C19F}"/>
              </a:ext>
            </a:extLst>
          </p:cNvPr>
          <p:cNvSpPr/>
          <p:nvPr/>
        </p:nvSpPr>
        <p:spPr>
          <a:xfrm rot="10800000">
            <a:off x="1193691" y="902329"/>
            <a:ext cx="170196" cy="45719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0000"/>
              </a:solidFill>
            </a:endParaRPr>
          </a:p>
        </p:txBody>
      </p:sp>
      <p:sp>
        <p:nvSpPr>
          <p:cNvPr id="131" name="Flecha: a la derecha 130">
            <a:extLst>
              <a:ext uri="{FF2B5EF4-FFF2-40B4-BE49-F238E27FC236}">
                <a16:creationId xmlns:a16="http://schemas.microsoft.com/office/drawing/2014/main" id="{AD86B30E-7F9B-420B-8C1B-8E7770E37175}"/>
              </a:ext>
            </a:extLst>
          </p:cNvPr>
          <p:cNvSpPr/>
          <p:nvPr/>
        </p:nvSpPr>
        <p:spPr>
          <a:xfrm rot="10800000">
            <a:off x="4633917" y="893817"/>
            <a:ext cx="170196" cy="45719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347</Words>
  <Application>Microsoft Office PowerPoint</Application>
  <PresentationFormat>Presentación en pantalla (4:3)</PresentationFormat>
  <Paragraphs>140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Tahoma</vt:lpstr>
      <vt:lpstr>Diseño predeterminado</vt:lpstr>
      <vt:lpstr>Presentación de PowerPoint</vt:lpstr>
    </vt:vector>
  </TitlesOfParts>
  <Company>Metro de Madrid, S.A.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Metro de Madrid S.A.</dc:creator>
  <cp:lastModifiedBy>López Hernández, Valentín</cp:lastModifiedBy>
  <cp:revision>30</cp:revision>
  <cp:lastPrinted>2015-05-18T11:17:56Z</cp:lastPrinted>
  <dcterms:created xsi:type="dcterms:W3CDTF">2013-11-21T06:49:39Z</dcterms:created>
  <dcterms:modified xsi:type="dcterms:W3CDTF">2022-06-01T10:31:08Z</dcterms:modified>
</cp:coreProperties>
</file>