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</p:sldMasterIdLst>
  <p:notesMasterIdLst>
    <p:notesMasterId r:id="rId81"/>
  </p:notesMasterIdLst>
  <p:sldIdLst>
    <p:sldId id="337" r:id="rId3"/>
    <p:sldId id="338" r:id="rId4"/>
    <p:sldId id="319" r:id="rId5"/>
    <p:sldId id="328" r:id="rId6"/>
    <p:sldId id="327" r:id="rId7"/>
    <p:sldId id="339" r:id="rId8"/>
    <p:sldId id="318" r:id="rId9"/>
    <p:sldId id="336" r:id="rId10"/>
    <p:sldId id="329" r:id="rId11"/>
    <p:sldId id="256" r:id="rId12"/>
    <p:sldId id="299" r:id="rId13"/>
    <p:sldId id="310" r:id="rId14"/>
    <p:sldId id="265" r:id="rId15"/>
    <p:sldId id="266" r:id="rId16"/>
    <p:sldId id="267" r:id="rId17"/>
    <p:sldId id="269" r:id="rId18"/>
    <p:sldId id="273" r:id="rId19"/>
    <p:sldId id="271" r:id="rId20"/>
    <p:sldId id="272" r:id="rId21"/>
    <p:sldId id="275" r:id="rId22"/>
    <p:sldId id="274" r:id="rId23"/>
    <p:sldId id="278" r:id="rId24"/>
    <p:sldId id="277" r:id="rId25"/>
    <p:sldId id="320" r:id="rId26"/>
    <p:sldId id="288" r:id="rId27"/>
    <p:sldId id="306" r:id="rId28"/>
    <p:sldId id="286" r:id="rId29"/>
    <p:sldId id="300" r:id="rId30"/>
    <p:sldId id="287" r:id="rId31"/>
    <p:sldId id="293" r:id="rId32"/>
    <p:sldId id="294" r:id="rId33"/>
    <p:sldId id="297" r:id="rId34"/>
    <p:sldId id="298" r:id="rId35"/>
    <p:sldId id="292" r:id="rId36"/>
    <p:sldId id="296" r:id="rId37"/>
    <p:sldId id="289" r:id="rId38"/>
    <p:sldId id="290" r:id="rId39"/>
    <p:sldId id="309" r:id="rId40"/>
    <p:sldId id="291" r:id="rId41"/>
    <p:sldId id="307" r:id="rId42"/>
    <p:sldId id="262" r:id="rId43"/>
    <p:sldId id="315" r:id="rId44"/>
    <p:sldId id="316" r:id="rId45"/>
    <p:sldId id="317" r:id="rId46"/>
    <p:sldId id="311" r:id="rId47"/>
    <p:sldId id="312" r:id="rId48"/>
    <p:sldId id="313" r:id="rId49"/>
    <p:sldId id="314" r:id="rId50"/>
    <p:sldId id="295" r:id="rId51"/>
    <p:sldId id="285" r:id="rId52"/>
    <p:sldId id="330" r:id="rId53"/>
    <p:sldId id="323" r:id="rId54"/>
    <p:sldId id="263" r:id="rId55"/>
    <p:sldId id="264" r:id="rId56"/>
    <p:sldId id="325" r:id="rId57"/>
    <p:sldId id="324" r:id="rId58"/>
    <p:sldId id="258" r:id="rId59"/>
    <p:sldId id="259" r:id="rId60"/>
    <p:sldId id="283" r:id="rId61"/>
    <p:sldId id="279" r:id="rId62"/>
    <p:sldId id="280" r:id="rId63"/>
    <p:sldId id="302" r:id="rId64"/>
    <p:sldId id="308" r:id="rId65"/>
    <p:sldId id="303" r:id="rId66"/>
    <p:sldId id="304" r:id="rId67"/>
    <p:sldId id="282" r:id="rId68"/>
    <p:sldId id="281" r:id="rId69"/>
    <p:sldId id="340" r:id="rId70"/>
    <p:sldId id="331" r:id="rId71"/>
    <p:sldId id="326" r:id="rId72"/>
    <p:sldId id="322" r:id="rId73"/>
    <p:sldId id="301" r:id="rId74"/>
    <p:sldId id="260" r:id="rId75"/>
    <p:sldId id="261" r:id="rId76"/>
    <p:sldId id="270" r:id="rId77"/>
    <p:sldId id="276" r:id="rId78"/>
    <p:sldId id="305" r:id="rId79"/>
    <p:sldId id="284" r:id="rId80"/>
  </p:sldIdLst>
  <p:sldSz cx="9144000" cy="6858000" type="screen4x3"/>
  <p:notesSz cx="6797675" cy="9928225"/>
  <p:defaultTextStyle>
    <a:defPPr>
      <a:defRPr lang="es-ES_trad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DICE" id="{58621746-75F5-4855-8B4D-9D1D0B5E99C1}">
          <p14:sldIdLst>
            <p14:sldId id="337"/>
            <p14:sldId id="338"/>
          </p14:sldIdLst>
        </p14:section>
        <p14:section name="BOGÍES" id="{B0B866B1-0C21-4DE7-AD5F-21B53CA71C33}">
          <p14:sldIdLst>
            <p14:sldId id="319"/>
            <p14:sldId id="328"/>
            <p14:sldId id="327"/>
            <p14:sldId id="339"/>
            <p14:sldId id="318"/>
            <p14:sldId id="336"/>
            <p14:sldId id="329"/>
          </p14:sldIdLst>
        </p14:section>
        <p14:section name="CCO" id="{1CC89002-5FA6-4B23-9D20-5C3CBF15BC94}">
          <p14:sldIdLst>
            <p14:sldId id="256"/>
            <p14:sldId id="299"/>
            <p14:sldId id="310"/>
            <p14:sldId id="265"/>
            <p14:sldId id="266"/>
            <p14:sldId id="267"/>
            <p14:sldId id="269"/>
            <p14:sldId id="273"/>
            <p14:sldId id="271"/>
            <p14:sldId id="272"/>
            <p14:sldId id="275"/>
            <p14:sldId id="274"/>
            <p14:sldId id="278"/>
            <p14:sldId id="277"/>
            <p14:sldId id="320"/>
          </p14:sldIdLst>
        </p14:section>
        <p14:section name="ELECTRÓNICA" id="{06D15614-8DF6-4ED2-8C85-C610090CACC5}">
          <p14:sldIdLst>
            <p14:sldId id="288"/>
            <p14:sldId id="306"/>
            <p14:sldId id="286"/>
            <p14:sldId id="300"/>
            <p14:sldId id="287"/>
            <p14:sldId id="293"/>
            <p14:sldId id="294"/>
            <p14:sldId id="297"/>
            <p14:sldId id="298"/>
            <p14:sldId id="292"/>
            <p14:sldId id="296"/>
            <p14:sldId id="289"/>
            <p14:sldId id="290"/>
            <p14:sldId id="309"/>
            <p14:sldId id="291"/>
            <p14:sldId id="307"/>
            <p14:sldId id="262"/>
            <p14:sldId id="315"/>
            <p14:sldId id="316"/>
            <p14:sldId id="317"/>
            <p14:sldId id="311"/>
            <p14:sldId id="312"/>
            <p14:sldId id="313"/>
            <p14:sldId id="314"/>
            <p14:sldId id="295"/>
            <p14:sldId id="285"/>
          </p14:sldIdLst>
        </p14:section>
        <p14:section name="MOTORES ELÉCTRICOS" id="{8EFFF0B2-8D04-424F-B4D1-12785DB0893C}">
          <p14:sldIdLst>
            <p14:sldId id="330"/>
            <p14:sldId id="323"/>
            <p14:sldId id="263"/>
            <p14:sldId id="264"/>
            <p14:sldId id="325"/>
            <p14:sldId id="324"/>
            <p14:sldId id="258"/>
            <p14:sldId id="259"/>
            <p14:sldId id="283"/>
            <p14:sldId id="279"/>
            <p14:sldId id="280"/>
            <p14:sldId id="302"/>
            <p14:sldId id="308"/>
            <p14:sldId id="303"/>
            <p14:sldId id="304"/>
            <p14:sldId id="282"/>
            <p14:sldId id="281"/>
            <p14:sldId id="340"/>
            <p14:sldId id="331"/>
            <p14:sldId id="326"/>
            <p14:sldId id="322"/>
          </p14:sldIdLst>
        </p14:section>
        <p14:section name="EQUIPOS ELÉCTRICOS" id="{543B3360-B46A-42B3-9705-66B2E62356A6}">
          <p14:sldIdLst>
            <p14:sldId id="301"/>
            <p14:sldId id="260"/>
            <p14:sldId id="261"/>
            <p14:sldId id="270"/>
            <p14:sldId id="276"/>
            <p14:sldId id="305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10" autoAdjust="0"/>
    <p:restoredTop sz="94633" autoAdjust="0"/>
  </p:normalViewPr>
  <p:slideViewPr>
    <p:cSldViewPr>
      <p:cViewPr varScale="1">
        <p:scale>
          <a:sx n="60" d="100"/>
          <a:sy n="60" d="100"/>
        </p:scale>
        <p:origin x="1356" y="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96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84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presProps" Target="presProps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5F809-D7B8-4981-9447-BC66DEEB29A1}" type="datetimeFigureOut">
              <a:rPr lang="es-ES" smtClean="0"/>
              <a:t>14/07/2022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0242A0-70C5-49BE-A50E-497F9556241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185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766246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20661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4021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443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6035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21423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8393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45804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82058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92314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2619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64823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9243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15458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8000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65170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05747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59331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989747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8627915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891240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135063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25/03/2022</a:t>
            </a:r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B1222-4FF9-436C-9E37-D6FBB546ECD5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73639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25/03/2022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B5F0E-5E9D-4645-8615-F9A421F3627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36212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m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mp"/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mp"/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5.tmp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Q:\Marketing\Identidad Corporativa\Nuevas plantillas 2016\Todo Metro\Recursos\portadas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94397"/>
            <a:ext cx="9144000" cy="514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Título"/>
          <p:cNvSpPr>
            <a:spLocks noGrp="1"/>
          </p:cNvSpPr>
          <p:nvPr>
            <p:ph type="ctrTitle"/>
          </p:nvPr>
        </p:nvSpPr>
        <p:spPr>
          <a:xfrm>
            <a:off x="0" y="3717033"/>
            <a:ext cx="9144000" cy="1728091"/>
          </a:xfrm>
          <a:solidFill>
            <a:srgbClr val="000000">
              <a:alpha val="50196"/>
            </a:srgbClr>
          </a:solidFill>
        </p:spPr>
        <p:txBody>
          <a:bodyPr vert="horz" wrap="square" lIns="1008000" tIns="45720" rIns="91440" bIns="45720" rtlCol="0" anchor="t">
            <a:normAutofit fontScale="90000"/>
          </a:bodyPr>
          <a:lstStyle/>
          <a:p>
            <a:pPr algn="l"/>
            <a:r>
              <a:rPr lang="es-ES" sz="4000" b="1" dirty="0">
                <a:solidFill>
                  <a:schemeClr val="bg1"/>
                </a:solidFill>
                <a:cs typeface="Arial" panose="020B0604020202020204" pitchFamily="34" charset="0"/>
              </a:rPr>
              <a:t>FICHAS DE ESPECIFICACIONES TÉCNICAS</a:t>
            </a:r>
            <a:br>
              <a:rPr lang="es-ES" b="1" dirty="0">
                <a:solidFill>
                  <a:schemeClr val="bg1"/>
                </a:solidFill>
                <a:cs typeface="Arial" panose="020B0604020202020204" pitchFamily="34" charset="0"/>
              </a:rPr>
            </a:br>
            <a:r>
              <a:rPr lang="es-ES" b="1" dirty="0">
                <a:solidFill>
                  <a:schemeClr val="bg1"/>
                </a:solidFill>
                <a:cs typeface="Arial" panose="020B0604020202020204" pitchFamily="34" charset="0"/>
              </a:rPr>
              <a:t>           </a:t>
            </a:r>
            <a:r>
              <a:rPr lang="es-ES" sz="2000" b="1" dirty="0">
                <a:solidFill>
                  <a:schemeClr val="bg1"/>
                </a:solidFill>
                <a:cs typeface="Arial" panose="020B0604020202020204" pitchFamily="34" charset="0"/>
              </a:rPr>
              <a:t>EN CENTRO DE LAVADO DE TALLERES CENTRALES</a:t>
            </a:r>
            <a:endParaRPr lang="es-E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88" r="25517"/>
          <a:stretch/>
        </p:blipFill>
        <p:spPr bwMode="auto">
          <a:xfrm>
            <a:off x="1" y="4916488"/>
            <a:ext cx="9144000" cy="11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5940153" y="5373217"/>
            <a:ext cx="3059833" cy="526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1500" b="1" dirty="0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Servicio </a:t>
            </a:r>
            <a:r>
              <a:rPr lang="es-ES" sz="1500" b="1" dirty="0" err="1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Mtto</a:t>
            </a:r>
            <a:r>
              <a:rPr lang="es-ES" sz="1500" b="1" dirty="0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 de Talleres Centrales</a:t>
            </a:r>
          </a:p>
          <a:p>
            <a:pPr algn="r"/>
            <a:r>
              <a:rPr lang="es-ES" sz="1500" dirty="0">
                <a:solidFill>
                  <a:prstClr val="white"/>
                </a:solidFill>
                <a:latin typeface="Calibri"/>
                <a:cs typeface="Arial" panose="020B0604020202020204" pitchFamily="34" charset="0"/>
              </a:rPr>
              <a:t>Área Mantenimiento de Material Móvil</a:t>
            </a:r>
            <a:endParaRPr lang="es-ES" sz="1500" b="1" dirty="0">
              <a:solidFill>
                <a:prstClr val="white"/>
              </a:solidFill>
              <a:latin typeface="Calibri"/>
              <a:cs typeface="Arial" panose="020B0604020202020204" pitchFamily="34" charset="0"/>
            </a:endParaRPr>
          </a:p>
        </p:txBody>
      </p:sp>
      <p:pic>
        <p:nvPicPr>
          <p:cNvPr id="10" name="Picture 3" descr="D:\Trabajo\Marketing\Diseño\Recursos de diseño\LogoMetr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5065241"/>
            <a:ext cx="1339103" cy="774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8147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08115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87875"/>
            <a:ext cx="4274211" cy="3205658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971600" y="2898633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M-72335</a:t>
            </a:r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10039"/>
              </p:ext>
            </p:extLst>
          </p:nvPr>
        </p:nvGraphicFramePr>
        <p:xfrm>
          <a:off x="179512" y="4098113"/>
          <a:ext cx="8522683" cy="8361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5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27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1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4852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30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72335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Cilindro 5000 con estacionamiento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1749250"/>
              </p:ext>
            </p:extLst>
          </p:nvPr>
        </p:nvGraphicFramePr>
        <p:xfrm>
          <a:off x="179512" y="5231806"/>
          <a:ext cx="8522682" cy="13171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55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78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0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6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36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253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5858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586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 1 tapón de 1/2 y 1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N/A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443" marR="5443" marT="5443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10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911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72368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6" t="26435" r="15976" b="15681"/>
          <a:stretch/>
        </p:blipFill>
        <p:spPr>
          <a:xfrm>
            <a:off x="5436096" y="369438"/>
            <a:ext cx="2780725" cy="3553148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M-72368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364224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72368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5000 sin estacionamiento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352964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 1 tapón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3561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22364"/>
            <a:ext cx="3902777" cy="35186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M-89141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6415"/>
            <a:ext cx="2013966" cy="1410462"/>
          </a:xfrm>
          <a:prstGeom prst="rect">
            <a:avLst/>
          </a:prstGeom>
        </p:spPr>
      </p:pic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967058"/>
              </p:ext>
            </p:extLst>
          </p:nvPr>
        </p:nvGraphicFramePr>
        <p:xfrm>
          <a:off x="251518" y="4149080"/>
          <a:ext cx="8439282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34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8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6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0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89141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2000 conv. Sin estac./ o cilindro 2000B sin estacionamiento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502882"/>
              </p:ext>
            </p:extLst>
          </p:nvPr>
        </p:nvGraphicFramePr>
        <p:xfrm>
          <a:off x="251519" y="5301208"/>
          <a:ext cx="843928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9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8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67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74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7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de 1/2  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567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5" t="53643" r="35349" b="4807"/>
          <a:stretch/>
        </p:blipFill>
        <p:spPr>
          <a:xfrm>
            <a:off x="4716016" y="440186"/>
            <a:ext cx="3983223" cy="340298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0359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9411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M-88526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186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778629"/>
              </p:ext>
            </p:extLst>
          </p:nvPr>
        </p:nvGraphicFramePr>
        <p:xfrm>
          <a:off x="251518" y="4149080"/>
          <a:ext cx="8447720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1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88526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Bloque de servicio 2000B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031865"/>
              </p:ext>
            </p:extLst>
          </p:nvPr>
        </p:nvGraphicFramePr>
        <p:xfrm>
          <a:off x="251519" y="5229200"/>
          <a:ext cx="8447719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9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07520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" t="54734" r="33787" b="3251"/>
          <a:stretch/>
        </p:blipFill>
        <p:spPr>
          <a:xfrm>
            <a:off x="4860032" y="440186"/>
            <a:ext cx="3839207" cy="349287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25054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1557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M-88527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186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126571"/>
              </p:ext>
            </p:extLst>
          </p:nvPr>
        </p:nvGraphicFramePr>
        <p:xfrm>
          <a:off x="251518" y="4149080"/>
          <a:ext cx="8447720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1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88527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Bloque de servicio 2000B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573158"/>
              </p:ext>
            </p:extLst>
          </p:nvPr>
        </p:nvGraphicFramePr>
        <p:xfrm>
          <a:off x="251519" y="5229200"/>
          <a:ext cx="8447719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9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6709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18958"/>
            <a:ext cx="3712494" cy="3514098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M-88528/9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8958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665602"/>
              </p:ext>
            </p:extLst>
          </p:nvPr>
        </p:nvGraphicFramePr>
        <p:xfrm>
          <a:off x="251520" y="5301208"/>
          <a:ext cx="8465023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5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23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5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1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422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1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802616"/>
              </p:ext>
            </p:extLst>
          </p:nvPr>
        </p:nvGraphicFramePr>
        <p:xfrm>
          <a:off x="251520" y="4149080"/>
          <a:ext cx="8465022" cy="9811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7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25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3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732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88528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Bloque con estacionamiento 2000B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347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38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88529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Bloque con estacionamiento 2000B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492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22364"/>
            <a:ext cx="3902777" cy="35186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M-89140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6415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01714"/>
              </p:ext>
            </p:extLst>
          </p:nvPr>
        </p:nvGraphicFramePr>
        <p:xfrm>
          <a:off x="296031" y="4149080"/>
          <a:ext cx="8367273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97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32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19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89140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Cilindro 2000 convencional con est.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990"/>
              </p:ext>
            </p:extLst>
          </p:nvPr>
        </p:nvGraphicFramePr>
        <p:xfrm>
          <a:off x="323528" y="5301208"/>
          <a:ext cx="8367273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5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73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5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9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99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02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1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2253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8700" y="2008871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2716" y="2899389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M-189101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7" t="14923" r="13768" b="62649"/>
          <a:stretch/>
        </p:blipFill>
        <p:spPr>
          <a:xfrm>
            <a:off x="3774559" y="1052736"/>
            <a:ext cx="4827182" cy="1786755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119288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189101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2000B con estacionamiento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169653"/>
              </p:ext>
            </p:extLst>
          </p:nvPr>
        </p:nvGraphicFramePr>
        <p:xfrm>
          <a:off x="251520" y="5229200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1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5930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M-173408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6" t="16900" r="39950" b="42339"/>
          <a:stretch/>
        </p:blipFill>
        <p:spPr>
          <a:xfrm>
            <a:off x="5220072" y="415847"/>
            <a:ext cx="3076212" cy="343930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517651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173408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300" u="none" strike="noStrike">
                          <a:effectLst/>
                        </a:rPr>
                        <a:t>Cilindro freno con est. 6000</a:t>
                      </a:r>
                      <a:endParaRPr lang="it-IT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5847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84072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3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4475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M-173409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76" t="16900" r="39950" b="42339"/>
          <a:stretch/>
        </p:blipFill>
        <p:spPr>
          <a:xfrm>
            <a:off x="5220072" y="415847"/>
            <a:ext cx="3076212" cy="3439302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8" t="46495" r="12114" b="8233"/>
          <a:stretch/>
        </p:blipFill>
        <p:spPr>
          <a:xfrm>
            <a:off x="5183822" y="415848"/>
            <a:ext cx="3333297" cy="3439302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21164"/>
            <a:ext cx="2013966" cy="1410462"/>
          </a:xfrm>
          <a:prstGeom prst="rect">
            <a:avLst/>
          </a:prstGeom>
        </p:spPr>
      </p:pic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611611"/>
              </p:ext>
            </p:extLst>
          </p:nvPr>
        </p:nvGraphicFramePr>
        <p:xfrm>
          <a:off x="251520" y="4149080"/>
          <a:ext cx="8460945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6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1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0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9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173409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freno servicio 6000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111283"/>
              </p:ext>
            </p:extLst>
          </p:nvPr>
        </p:nvGraphicFramePr>
        <p:xfrm>
          <a:off x="261928" y="5229200"/>
          <a:ext cx="8414528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2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4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1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4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18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817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 descr="D:\Trabajo\Marketing\Diseño\Recursos de diseño\LogoMetr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3429" y="5445225"/>
            <a:ext cx="763039" cy="44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1 Título"/>
          <p:cNvSpPr txBox="1">
            <a:spLocks/>
          </p:cNvSpPr>
          <p:nvPr/>
        </p:nvSpPr>
        <p:spPr>
          <a:xfrm rot="16200000">
            <a:off x="-1224644" y="2924944"/>
            <a:ext cx="3672409" cy="864096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ES" sz="5000" spc="200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ÍNDICE</a:t>
            </a:r>
          </a:p>
        </p:txBody>
      </p:sp>
      <p:sp>
        <p:nvSpPr>
          <p:cNvPr id="36" name="1 Título"/>
          <p:cNvSpPr txBox="1">
            <a:spLocks/>
          </p:cNvSpPr>
          <p:nvPr/>
        </p:nvSpPr>
        <p:spPr>
          <a:xfrm>
            <a:off x="2339751" y="1556792"/>
            <a:ext cx="5040557" cy="38164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spcAft>
                <a:spcPts val="2500"/>
              </a:spcAft>
              <a:buFont typeface="+mj-lt"/>
              <a:buAutoNum type="arabicPeriod"/>
            </a:pPr>
            <a:r>
              <a:rPr lang="es-ES" sz="1600" b="1" dirty="0">
                <a:solidFill>
                  <a:srgbClr val="0070C0"/>
                </a:solidFill>
                <a:cs typeface="Arial" panose="020B0604020202020204" pitchFamily="34" charset="0"/>
              </a:rPr>
              <a:t>BOGIES (7 Fichas)</a:t>
            </a:r>
          </a:p>
          <a:p>
            <a:pPr marL="342900" indent="-342900" algn="l">
              <a:spcAft>
                <a:spcPts val="2500"/>
              </a:spcAft>
              <a:buFont typeface="+mj-lt"/>
              <a:buAutoNum type="arabicPeriod"/>
            </a:pPr>
            <a:r>
              <a:rPr lang="es-ES" sz="1600" b="1" dirty="0">
                <a:solidFill>
                  <a:srgbClr val="0070C0"/>
                </a:solidFill>
                <a:cs typeface="Arial" panose="020B0604020202020204" pitchFamily="34" charset="0"/>
              </a:rPr>
              <a:t>CENTRO CONTROL DE OPERACIONES [CCO] (15 Fichas)</a:t>
            </a:r>
          </a:p>
          <a:p>
            <a:pPr marL="342900" indent="-342900" algn="l">
              <a:spcAft>
                <a:spcPts val="2500"/>
              </a:spcAft>
              <a:buFont typeface="+mj-lt"/>
              <a:buAutoNum type="arabicPeriod"/>
            </a:pPr>
            <a:r>
              <a:rPr lang="es-ES" sz="1600" b="1" dirty="0">
                <a:solidFill>
                  <a:srgbClr val="0070C0"/>
                </a:solidFill>
                <a:cs typeface="Arial" panose="020B0604020202020204" pitchFamily="34" charset="0"/>
              </a:rPr>
              <a:t>ELECTRONICA (26 Fichas)</a:t>
            </a:r>
          </a:p>
          <a:p>
            <a:pPr marL="342900" indent="-342900" algn="l">
              <a:spcAft>
                <a:spcPts val="2500"/>
              </a:spcAft>
              <a:buFont typeface="+mj-lt"/>
              <a:buAutoNum type="arabicPeriod"/>
            </a:pPr>
            <a:r>
              <a:rPr lang="es-ES" sz="1600" b="1" dirty="0">
                <a:solidFill>
                  <a:srgbClr val="0070C0"/>
                </a:solidFill>
                <a:cs typeface="Arial" panose="020B0604020202020204" pitchFamily="34" charset="0"/>
              </a:rPr>
              <a:t>MOTORES ELÉCTRICOS (21 Fichas)</a:t>
            </a:r>
          </a:p>
          <a:p>
            <a:pPr marL="342900" indent="-342900" algn="l">
              <a:spcAft>
                <a:spcPts val="2500"/>
              </a:spcAft>
              <a:buFont typeface="+mj-lt"/>
              <a:buAutoNum type="arabicPeriod"/>
            </a:pPr>
            <a:r>
              <a:rPr lang="es-ES" sz="1600" b="1" dirty="0">
                <a:solidFill>
                  <a:srgbClr val="0070C0"/>
                </a:solidFill>
                <a:cs typeface="Arial" panose="020B0604020202020204" pitchFamily="34" charset="0"/>
              </a:rPr>
              <a:t>EQUIPOS ELÉCTRICOS (7 Fichas)</a:t>
            </a:r>
          </a:p>
        </p:txBody>
      </p:sp>
      <p:sp>
        <p:nvSpPr>
          <p:cNvPr id="45" name="44 Rectángulo"/>
          <p:cNvSpPr/>
          <p:nvPr/>
        </p:nvSpPr>
        <p:spPr>
          <a:xfrm rot="16200000">
            <a:off x="-1774465" y="3295253"/>
            <a:ext cx="3672408" cy="12347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45 Rectángulo"/>
          <p:cNvSpPr/>
          <p:nvPr/>
        </p:nvSpPr>
        <p:spPr>
          <a:xfrm rot="16200000">
            <a:off x="7246057" y="3295254"/>
            <a:ext cx="3672408" cy="12347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8" name="47 Conector recto"/>
          <p:cNvCxnSpPr/>
          <p:nvPr/>
        </p:nvCxnSpPr>
        <p:spPr>
          <a:xfrm>
            <a:off x="1259632" y="1538791"/>
            <a:ext cx="0" cy="3636405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610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M-274365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4053" r="17902" b="16404"/>
          <a:stretch/>
        </p:blipFill>
        <p:spPr>
          <a:xfrm>
            <a:off x="5526236" y="345705"/>
            <a:ext cx="2608823" cy="3488544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060598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274365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300" u="none" strike="noStrike">
                          <a:effectLst/>
                        </a:rPr>
                        <a:t>Cilindro freno con est. 7000/9000</a:t>
                      </a:r>
                      <a:endParaRPr lang="it-IT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556799"/>
              </p:ext>
            </p:extLst>
          </p:nvPr>
        </p:nvGraphicFramePr>
        <p:xfrm>
          <a:off x="251520" y="5229200"/>
          <a:ext cx="8496945" cy="12241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1206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68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1 de 3/8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715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M-274364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3" t="13140" r="2591" b="2880"/>
          <a:stretch/>
        </p:blipFill>
        <p:spPr>
          <a:xfrm>
            <a:off x="5364088" y="452007"/>
            <a:ext cx="2933120" cy="3308851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36058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895761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274364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freno de servicio 7000/9000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924210"/>
              </p:ext>
            </p:extLst>
          </p:nvPr>
        </p:nvGraphicFramePr>
        <p:xfrm>
          <a:off x="251520" y="5229200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900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M-284308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6" t="23370" r="12318" b="9342"/>
          <a:stretch/>
        </p:blipFill>
        <p:spPr>
          <a:xfrm>
            <a:off x="5580111" y="322364"/>
            <a:ext cx="3127731" cy="344309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114495"/>
              </p:ext>
            </p:extLst>
          </p:nvPr>
        </p:nvGraphicFramePr>
        <p:xfrm>
          <a:off x="251520" y="4188198"/>
          <a:ext cx="8456322" cy="778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7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284308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Cilindro freno servicio 8000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884886"/>
              </p:ext>
            </p:extLst>
          </p:nvPr>
        </p:nvGraphicFramePr>
        <p:xfrm>
          <a:off x="251520" y="5241922"/>
          <a:ext cx="8456324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3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2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9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20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1 tapón de 1/2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503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M-284307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7" t="21385" r="9993" b="21236"/>
          <a:stretch/>
        </p:blipFill>
        <p:spPr>
          <a:xfrm>
            <a:off x="5148065" y="353269"/>
            <a:ext cx="3600400" cy="3381280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957214"/>
              </p:ext>
            </p:extLst>
          </p:nvPr>
        </p:nvGraphicFramePr>
        <p:xfrm>
          <a:off x="251519" y="4188198"/>
          <a:ext cx="8496945" cy="778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284307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300" u="none" strike="noStrike">
                          <a:effectLst/>
                        </a:rPr>
                        <a:t>Cilindro freno con est. 8000</a:t>
                      </a:r>
                      <a:endParaRPr lang="it-IT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382313"/>
              </p:ext>
            </p:extLst>
          </p:nvPr>
        </p:nvGraphicFramePr>
        <p:xfrm>
          <a:off x="251518" y="5229200"/>
          <a:ext cx="8496946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1 tapón de 1/2 y 3 de 1/4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265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A.ACONDICIONADO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703401"/>
              </p:ext>
            </p:extLst>
          </p:nvPr>
        </p:nvGraphicFramePr>
        <p:xfrm>
          <a:off x="179512" y="3645024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4/6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AIRE ACONDICIONADO SALA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(SOBRE TECHO)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9950"/>
              </p:ext>
            </p:extLst>
          </p:nvPr>
        </p:nvGraphicFramePr>
        <p:xfrm>
          <a:off x="251520" y="4509120"/>
          <a:ext cx="8496945" cy="19417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5653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Retirar</a:t>
                      </a:r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de forma manual pelusas y madejas de polvo.</a:t>
                      </a:r>
                    </a:p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Soplar con aire siempre de dentro a fuera todo el habitáculo. 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 limpiará con agua y desengrasante general SIEMPRE después de soplar.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El agua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se proyectará de dentro a fuera del equipo..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 con abundante agua observando que los desagües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laterales están libres de suciedad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NO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La distancia de la lanza no será nunca inferior a 30 cm.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</a:t>
                      </a:r>
                    </a:p>
                    <a:p>
                      <a:pPr algn="ctr" fontAlgn="ctr"/>
                      <a:r>
                        <a:rPr lang="es-ES_tradnl" sz="1100" u="none" strike="noStrike" baseline="0" dirty="0">
                          <a:effectLst/>
                        </a:rPr>
                        <a:t>El movimiento al soplar y lavar de la lanza en el mismo sentido de las laminas  de los disipadores evitando su deformación.</a:t>
                      </a:r>
                      <a:r>
                        <a:rPr lang="es-ES_tradnl" sz="1100" u="none" strike="noStrike" dirty="0">
                          <a:effectLst/>
                        </a:rPr>
                        <a:t> .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584080"/>
            <a:ext cx="3793227" cy="284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611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201" y="355094"/>
            <a:ext cx="4463750" cy="334781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M-86502/3/4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4095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632144"/>
              </p:ext>
            </p:extLst>
          </p:nvPr>
        </p:nvGraphicFramePr>
        <p:xfrm>
          <a:off x="251519" y="4149080"/>
          <a:ext cx="8430431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1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86502/3/4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(2 Elem)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CUBA A-201/2/3 (COCHES 2000)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926215"/>
              </p:ext>
            </p:extLst>
          </p:nvPr>
        </p:nvGraphicFramePr>
        <p:xfrm>
          <a:off x="251518" y="5301208"/>
          <a:ext cx="8430432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6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57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9471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M-171204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85" t="29640" r="33655" b="43995"/>
          <a:stretch/>
        </p:blipFill>
        <p:spPr>
          <a:xfrm>
            <a:off x="4860032" y="410442"/>
            <a:ext cx="3377267" cy="337402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M-171204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0442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677727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171204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0,5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300" u="none" strike="noStrike">
                          <a:effectLst/>
                        </a:rPr>
                        <a:t>INVERSOR 15KVA MM. S.6000     COD.000310</a:t>
                      </a:r>
                      <a:endParaRPr lang="nn-NO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213044"/>
              </p:ext>
            </p:extLst>
          </p:nvPr>
        </p:nvGraphicFramePr>
        <p:xfrm>
          <a:off x="251518" y="5301208"/>
          <a:ext cx="8424937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7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01658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201" y="346903"/>
            <a:ext cx="4463750" cy="334781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M-76801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351554"/>
              </p:ext>
            </p:extLst>
          </p:nvPr>
        </p:nvGraphicFramePr>
        <p:xfrm>
          <a:off x="251519" y="4134231"/>
          <a:ext cx="8430431" cy="8069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1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46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346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76801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CHOPPER (COCHES 5000)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875513"/>
              </p:ext>
            </p:extLst>
          </p:nvPr>
        </p:nvGraphicFramePr>
        <p:xfrm>
          <a:off x="251518" y="5229200"/>
          <a:ext cx="8430432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6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57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SECCION DE APARELLAJE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5425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M-77701</a:t>
            </a:r>
          </a:p>
        </p:txBody>
      </p:sp>
      <p:pic>
        <p:nvPicPr>
          <p:cNvPr id="3" name="2 Imagen" descr="77701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1" t="42520" r="17981" b="28740"/>
          <a:stretch/>
        </p:blipFill>
        <p:spPr>
          <a:xfrm>
            <a:off x="3402974" y="529181"/>
            <a:ext cx="5018451" cy="313157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9509366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77701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GSU-3 (COCHES 5000) 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24018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3426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201" y="355095"/>
            <a:ext cx="4463750" cy="3347813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M-77763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68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449735"/>
              </p:ext>
            </p:extLst>
          </p:nvPr>
        </p:nvGraphicFramePr>
        <p:xfrm>
          <a:off x="251519" y="4149080"/>
          <a:ext cx="8430431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1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75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71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77763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DBU1,30 (COCHES 5000)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747482"/>
              </p:ext>
            </p:extLst>
          </p:nvPr>
        </p:nvGraphicFramePr>
        <p:xfrm>
          <a:off x="251518" y="5301208"/>
          <a:ext cx="8430432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8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6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8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65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574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Vaciar el agua acumulada después de lavar.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69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291781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BOGIE 2000</a:t>
                      </a:r>
                      <a:r>
                        <a:rPr lang="es-ES_tradnl" sz="1300" u="none" strike="noStrike" baseline="0" dirty="0">
                          <a:effectLst/>
                        </a:rPr>
                        <a:t> MOTOR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250252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PRESURIZAR</a:t>
                      </a:r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REDUCTOR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MANTENER PRESURIZADO EL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REDUCTOR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PRESIÓN 1,5 bar 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Adaptador rosca 20 diámetro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Lave fija 27mm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73291"/>
            <a:ext cx="4513307" cy="338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1590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M-271802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62381"/>
            <a:ext cx="2612362" cy="3483150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660535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271802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(4 Elem)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MODULO DE FASE (COCHES 7000)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360886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MANUAL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NO MOJAR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r>
                        <a:rPr lang="es-ES" sz="1100" u="none" strike="noStrike" dirty="0">
                          <a:effectLst/>
                        </a:rPr>
                        <a:t>No mojar, limpiar con bayeta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95460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886" y="262381"/>
            <a:ext cx="2574588" cy="3432784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14057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M-271803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798517"/>
              </p:ext>
            </p:extLst>
          </p:nvPr>
        </p:nvGraphicFramePr>
        <p:xfrm>
          <a:off x="251520" y="4149080"/>
          <a:ext cx="8424936" cy="8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1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7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SECCIÓN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271803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(4 Elem)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MODULO DE FREN</a:t>
                      </a:r>
                    </a:p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O (COCHES 7000)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700202"/>
              </p:ext>
            </p:extLst>
          </p:nvPr>
        </p:nvGraphicFramePr>
        <p:xfrm>
          <a:off x="251520" y="5301208"/>
          <a:ext cx="8424937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7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MANUAL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NO MOJAR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No mojar, limpiar con bayeta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01524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M-ZA0004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69438"/>
            <a:ext cx="2564701" cy="3419601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622929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ZA0004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(4 Elem)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MODULO DE FASE (COCHES 9000)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558439"/>
              </p:ext>
            </p:extLst>
          </p:nvPr>
        </p:nvGraphicFramePr>
        <p:xfrm>
          <a:off x="251520" y="5301208"/>
          <a:ext cx="8424937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7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MANUAL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NO MOJAR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No mojar, limpiar con bayeta</a:t>
                      </a:r>
                      <a:endParaRPr lang="es-E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9275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M-ZA0006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369438"/>
            <a:ext cx="2564701" cy="3419601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162989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ZA0006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(4 Elem)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MODULO DE FRENO (COCHES 9000)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401850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MANUAL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NO MOJAR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100" u="none" strike="noStrike" dirty="0">
                          <a:effectLst/>
                        </a:rPr>
                        <a:t>No mojar, limpiar con bayeta</a:t>
                      </a:r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39982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894" y="356773"/>
            <a:ext cx="4392488" cy="329436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M-271504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0662371"/>
              </p:ext>
            </p:extLst>
          </p:nvPr>
        </p:nvGraphicFramePr>
        <p:xfrm>
          <a:off x="251520" y="4149080"/>
          <a:ext cx="8404862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8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56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3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271504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CONV. AUXILIAR 97KVA/12KW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530668"/>
              </p:ext>
            </p:extLst>
          </p:nvPr>
        </p:nvGraphicFramePr>
        <p:xfrm>
          <a:off x="251520" y="5301208"/>
          <a:ext cx="840486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3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30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3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94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Vaciar el agua acumulada después de lavar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8936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" r="18771" b="25591"/>
          <a:stretch/>
        </p:blipFill>
        <p:spPr>
          <a:xfrm>
            <a:off x="4102710" y="349163"/>
            <a:ext cx="4622558" cy="343987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M-281902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028533"/>
              </p:ext>
            </p:extLst>
          </p:nvPr>
        </p:nvGraphicFramePr>
        <p:xfrm>
          <a:off x="251520" y="4149080"/>
          <a:ext cx="8473747" cy="7920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8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44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508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99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281902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ONDULADOR DE TRACCION (COCHES 8000B)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3276239"/>
              </p:ext>
            </p:extLst>
          </p:nvPr>
        </p:nvGraphicFramePr>
        <p:xfrm>
          <a:off x="251520" y="5301208"/>
          <a:ext cx="8473749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6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5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1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63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Vaciar el agua acumulada después de lavar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8869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90" y="341565"/>
            <a:ext cx="4417296" cy="331297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M-86903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/>
          </p:nvPr>
        </p:nvGraphicFramePr>
        <p:xfrm>
          <a:off x="251521" y="4149080"/>
          <a:ext cx="840377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8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4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4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62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86903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DBU 2,3-2,6 (COCHES 2000)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51520" y="5301208"/>
          <a:ext cx="8417266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25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3532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90" y="341565"/>
            <a:ext cx="4417296" cy="331297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620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M-88220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17266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88220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SEPSA 42KVA (COCHES 2000)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51520" y="5301208"/>
          <a:ext cx="8417266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5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7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252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Vaciar el agua acumulada después de lavar</a:t>
                      </a:r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7905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M- 171203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96943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171203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CONVERTIDOR 72KVA MM. S.6000  COD.000309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51520" y="5301208"/>
          <a:ext cx="8424936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70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26" name="Imagen 6" descr="146-4689_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1"/>
            <a:ext cx="4481711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34180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490" y="347470"/>
            <a:ext cx="4417296" cy="331297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M-186901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17266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0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5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32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78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186901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1,5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CONVERTIDOR 60 KVA. MM-2000   COD.000145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44032" y="5301208"/>
          <a:ext cx="8424754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6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9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2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Vaciar el agua acumulada después de lavar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6621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301799"/>
              </p:ext>
            </p:extLst>
          </p:nvPr>
        </p:nvGraphicFramePr>
        <p:xfrm>
          <a:off x="251520" y="4149080"/>
          <a:ext cx="8496944" cy="8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EJES COMPLETOS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CON/SIN REDUCTOR </a:t>
                      </a:r>
                    </a:p>
                    <a:p>
                      <a:pPr algn="ctr" fontAlgn="ctr"/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(VARIOS MODELOS EXCEPTO MODELO 3000 MOTOR)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487398"/>
              </p:ext>
            </p:extLst>
          </p:nvPr>
        </p:nvGraphicFramePr>
        <p:xfrm>
          <a:off x="251520" y="5301208"/>
          <a:ext cx="8496945" cy="1281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UTILIZAR UTILES PARA TRANSPORTE SEGÚN MODELO DE EJE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EVITAR PROYECTAR AGUA SOBRE ZONAS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DE GIRO DEL EJE/REDUCTOR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SOPLAR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 AIRE Y ROCIAR CON LIQUIDO ANTIOXIDANTE LOS RODAMIENTOS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NO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LIQUIDO ANTIOXIDANTE</a:t>
                      </a:r>
                    </a:p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  M-20592 ( SIMILAR)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49019"/>
            <a:ext cx="4224872" cy="316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0918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M-186923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23" t="32890" r="25844" b="32192"/>
          <a:stretch/>
        </p:blipFill>
        <p:spPr>
          <a:xfrm>
            <a:off x="4983661" y="313156"/>
            <a:ext cx="3401391" cy="356859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622844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548061"/>
            <a:ext cx="1800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M-186923</a:t>
            </a:r>
          </a:p>
          <a:p>
            <a:r>
              <a:rPr lang="es-ES_tradnl" sz="2800" dirty="0"/>
              <a:t>M-271601</a:t>
            </a:r>
          </a:p>
          <a:p>
            <a:r>
              <a:rPr lang="es-ES_tradnl" sz="2800" dirty="0"/>
              <a:t>M-281601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251520" y="4134231"/>
          <a:ext cx="8496944" cy="10149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521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243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186923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0,5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INVERSOR 6 KVA.               COD.010016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345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1243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271601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0,5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INVERSOR AUXILIAR             COD.000354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345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243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281601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0,5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CONVERTIDOR 12 KVA COD.000360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/>
          </p:nvPr>
        </p:nvGraphicFramePr>
        <p:xfrm>
          <a:off x="251520" y="5301208"/>
          <a:ext cx="8424937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7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7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3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59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6902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7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" t="39240" b="-350"/>
          <a:stretch/>
        </p:blipFill>
        <p:spPr>
          <a:xfrm>
            <a:off x="4710223" y="776177"/>
            <a:ext cx="3989016" cy="3011388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00855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91373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M-86101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818643"/>
              </p:ext>
            </p:extLst>
          </p:nvPr>
        </p:nvGraphicFramePr>
        <p:xfrm>
          <a:off x="251518" y="4149080"/>
          <a:ext cx="8447720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1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86101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Reactancia red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488019"/>
              </p:ext>
            </p:extLst>
          </p:nvPr>
        </p:nvGraphicFramePr>
        <p:xfrm>
          <a:off x="229919" y="5301208"/>
          <a:ext cx="8469320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5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52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5887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76817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5536" y="296733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/>
              <a:t>CONVERTIDOR 30KVA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688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430365"/>
              </p:ext>
            </p:extLst>
          </p:nvPr>
        </p:nvGraphicFramePr>
        <p:xfrm>
          <a:off x="251520" y="4146368"/>
          <a:ext cx="8396264" cy="799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0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CONVERTIDOR 30KVA S. ML COD. 000433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57422"/>
              </p:ext>
            </p:extLst>
          </p:nvPr>
        </p:nvGraphicFramePr>
        <p:xfrm>
          <a:off x="234192" y="5301208"/>
          <a:ext cx="841359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0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4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1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POR DETERMINAR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POR DETERMINAR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5364088" y="1340768"/>
            <a:ext cx="280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latin typeface="Algerian" panose="04020705040A02060702" pitchFamily="82" charset="0"/>
              </a:rPr>
              <a:t>FOTO ACTUALMENTE NO DISPONIBLE</a:t>
            </a:r>
          </a:p>
        </p:txBody>
      </p:sp>
    </p:spTree>
    <p:extLst>
      <p:ext uri="{BB962C8B-B14F-4D97-AF65-F5344CB8AC3E}">
        <p14:creationId xmlns:p14="http://schemas.microsoft.com/office/powerpoint/2010/main" val="10596430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76817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5536" y="296733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/>
              <a:t>CONVERTIDOR 27KVA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688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987645"/>
              </p:ext>
            </p:extLst>
          </p:nvPr>
        </p:nvGraphicFramePr>
        <p:xfrm>
          <a:off x="251520" y="4146368"/>
          <a:ext cx="8396264" cy="799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0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0,75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CONVERTIDOR 27KVA S. ML COD. 000222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548929"/>
              </p:ext>
            </p:extLst>
          </p:nvPr>
        </p:nvGraphicFramePr>
        <p:xfrm>
          <a:off x="234192" y="5301208"/>
          <a:ext cx="841359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0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4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1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POR DETERMINAR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POR DETERMINAR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6 CuadroTexto"/>
          <p:cNvSpPr txBox="1"/>
          <p:nvPr/>
        </p:nvSpPr>
        <p:spPr>
          <a:xfrm>
            <a:off x="5364088" y="1340768"/>
            <a:ext cx="280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>
                <a:latin typeface="Algerian" panose="04020705040A02060702" pitchFamily="82" charset="0"/>
              </a:rPr>
              <a:t>FOTO ACTUALMENTE NO DISPONIBLE</a:t>
            </a:r>
          </a:p>
        </p:txBody>
      </p:sp>
    </p:spTree>
    <p:extLst>
      <p:ext uri="{BB962C8B-B14F-4D97-AF65-F5344CB8AC3E}">
        <p14:creationId xmlns:p14="http://schemas.microsoft.com/office/powerpoint/2010/main" val="29932760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76817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5536" y="296733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/>
              <a:t>CONVERTIDOR 70KVA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688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532585"/>
              </p:ext>
            </p:extLst>
          </p:nvPr>
        </p:nvGraphicFramePr>
        <p:xfrm>
          <a:off x="251520" y="4146368"/>
          <a:ext cx="8396264" cy="799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0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u="none" strike="noStrike" dirty="0">
                          <a:effectLst/>
                        </a:rPr>
                        <a:t>CONVERTIDOR 70 KVA S 5000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85169"/>
              </p:ext>
            </p:extLst>
          </p:nvPr>
        </p:nvGraphicFramePr>
        <p:xfrm>
          <a:off x="234192" y="5301208"/>
          <a:ext cx="841359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0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4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1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SI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146" name="Imagen 6" descr="146-4689_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60412"/>
            <a:ext cx="4409703" cy="2896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73505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M-281401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739420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281401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CONVERTIDOR 72 KVA MM. S.8000 COD.000356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103638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SI</a:t>
                      </a:r>
                      <a:endParaRPr lang="es-E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050" name="Imagen 6" descr="146-4689_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481711" cy="2880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946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M-281402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428579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281402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CONVERTIDOR 67 KVA MM. S.8000 COD.000358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291158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SI</a:t>
                      </a:r>
                      <a:endParaRPr lang="es-E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074" name="Imagen 8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19688"/>
            <a:ext cx="4572000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36128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M-281451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506836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281451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INM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300" u="none" strike="noStrike" dirty="0">
                          <a:effectLst/>
                        </a:rPr>
                        <a:t>CONVERTIDOR 75 KVA S.8000 BIT.COD.000376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07053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SI</a:t>
                      </a:r>
                      <a:endParaRPr lang="es-E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098" name="Imagen 6" descr="146-4689_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48681"/>
            <a:ext cx="4553719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6618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M-281452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831175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281452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INM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n-NO" sz="1300" u="none" strike="noStrike" dirty="0">
                          <a:effectLst/>
                        </a:rPr>
                        <a:t>CONVERTIDOR 70 KVA S.8000 BIT.COD.000378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729222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SI</a:t>
                      </a:r>
                      <a:endParaRPr lang="es-ES" sz="11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122" name="Imagen 8" descr="image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764704"/>
            <a:ext cx="4572000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689848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616" y="349050"/>
            <a:ext cx="4586652" cy="3439989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M-281801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501931"/>
              </p:ext>
            </p:extLst>
          </p:nvPr>
        </p:nvGraphicFramePr>
        <p:xfrm>
          <a:off x="251520" y="4149080"/>
          <a:ext cx="8473747" cy="7983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8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9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44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2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2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281801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ONDULADOR DE TRACCION (COCHES 8000)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677401"/>
              </p:ext>
            </p:extLst>
          </p:nvPr>
        </p:nvGraphicFramePr>
        <p:xfrm>
          <a:off x="251520" y="5301208"/>
          <a:ext cx="8473749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6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5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1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636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111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094757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BOGIE 3000</a:t>
                      </a:r>
                      <a:r>
                        <a:rPr lang="es-ES_tradnl" sz="1300" u="none" strike="noStrike" baseline="0" dirty="0">
                          <a:effectLst/>
                        </a:rPr>
                        <a:t> MOTOR CON REDUCTOR FLENDER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773782"/>
              </p:ext>
            </p:extLst>
          </p:nvPr>
        </p:nvGraphicFramePr>
        <p:xfrm>
          <a:off x="251520" y="5301208"/>
          <a:ext cx="8496945" cy="13511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 EN MÁQUINA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PRESURIZAR</a:t>
                      </a:r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EL REDUCTOR EN MAQUINA AUTOMÁTICA</a:t>
                      </a:r>
                    </a:p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SI EL LAVADO ES MANUAL UTILIZAR CARCASA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PRESURIZAR EL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REDUCTOR SI EL LAVADO ES EN MAQ.AUT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PRESIÓN 2,5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bar</a:t>
                      </a:r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Adaptador rosca 21 diámetro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Llave fija 22mm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213" y="404665"/>
            <a:ext cx="4128459" cy="3096344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36FC472-D648-4DFA-BEDC-8BFDADB89A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122" y="2160240"/>
            <a:ext cx="2171733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258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17" y="378688"/>
            <a:ext cx="4531467" cy="33986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76817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395536" y="296733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400" dirty="0"/>
              <a:t>CONVERTIDOR 20KVA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17" y="378688"/>
            <a:ext cx="4531467" cy="339860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688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906658"/>
              </p:ext>
            </p:extLst>
          </p:nvPr>
        </p:nvGraphicFramePr>
        <p:xfrm>
          <a:off x="251520" y="4146368"/>
          <a:ext cx="8396264" cy="7997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0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40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N/D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CONVERTIDOR 20KVA S. 5000 COD.000409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345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282538"/>
              </p:ext>
            </p:extLst>
          </p:nvPr>
        </p:nvGraphicFramePr>
        <p:xfrm>
          <a:off x="234192" y="5301208"/>
          <a:ext cx="841359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51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3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40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47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16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SI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Vaciar el agua acumulada después de lavar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519012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506667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 TRACCIÓN 9000 BITENSÍÓN (ROTOR)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906584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restos de grasa y soplar con aire a presión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 en maquina automática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 con agua limpia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Observar que los conductos de ventilación queden bien limpios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90" y="764704"/>
            <a:ext cx="504056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275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/>
              <a:t>C-32801(estator)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910624"/>
              </p:ext>
            </p:extLst>
          </p:nvPr>
        </p:nvGraphicFramePr>
        <p:xfrm>
          <a:off x="179512" y="3645024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C-32801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TRACCIÓN (ESTATOR COMPLETO) 3000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017473"/>
              </p:ext>
            </p:extLst>
          </p:nvPr>
        </p:nvGraphicFramePr>
        <p:xfrm>
          <a:off x="251520" y="4941168"/>
          <a:ext cx="8496945" cy="1620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72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42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Retirar restos de grasa y soplar con aire a presión 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aplicar agua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NO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 manualmente los restos de grasa, se puede utilizar desengrasante dieléctrico y después soplar.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464496" cy="303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8644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8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114" y="440187"/>
            <a:ext cx="4369125" cy="334737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M-86802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40187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868187"/>
              </p:ext>
            </p:extLst>
          </p:nvPr>
        </p:nvGraphicFramePr>
        <p:xfrm>
          <a:off x="323527" y="4149080"/>
          <a:ext cx="8375711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42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0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37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29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86802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Rotor (2000, conjunto dos motores)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984647"/>
              </p:ext>
            </p:extLst>
          </p:nvPr>
        </p:nvGraphicFramePr>
        <p:xfrm>
          <a:off x="323526" y="5301208"/>
          <a:ext cx="8375712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71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98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08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23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El soplado la empresa de limpieza</a:t>
                      </a:r>
                      <a:r>
                        <a:rPr lang="es-ES" sz="1100" u="none" strike="noStrike" dirty="0">
                          <a:effectLst/>
                        </a:rPr>
                        <a:t>.</a:t>
                      </a:r>
                    </a:p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El lavado lo ejecuta el trabajo personal de la sección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83502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6070" y="440186"/>
            <a:ext cx="4463169" cy="3347377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7935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M-86803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3605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470132"/>
              </p:ext>
            </p:extLst>
          </p:nvPr>
        </p:nvGraphicFramePr>
        <p:xfrm>
          <a:off x="251518" y="4149080"/>
          <a:ext cx="8447720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6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19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86803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simple (2000 conjunto dos motores)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644419"/>
              </p:ext>
            </p:extLst>
          </p:nvPr>
        </p:nvGraphicFramePr>
        <p:xfrm>
          <a:off x="251519" y="5301208"/>
          <a:ext cx="8447719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5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2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7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3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69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El lavado lo ejecuta el trabajo personal de la sección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469113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/>
              <a:t>C-32801(tapas)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19622"/>
              </p:ext>
            </p:extLst>
          </p:nvPr>
        </p:nvGraphicFramePr>
        <p:xfrm>
          <a:off x="179512" y="3645024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C-32801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TRACCIÓN (TAPAS) 3000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141053"/>
              </p:ext>
            </p:extLst>
          </p:nvPr>
        </p:nvGraphicFramePr>
        <p:xfrm>
          <a:off x="251520" y="4941168"/>
          <a:ext cx="8496945" cy="1620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72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42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Retirar restos de grasa 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EN MAQUINA AUTOMÁTICA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4"/>
            <a:ext cx="4399361" cy="302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4390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/>
              <a:t>C-32801(rotor)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5096607"/>
              </p:ext>
            </p:extLst>
          </p:nvPr>
        </p:nvGraphicFramePr>
        <p:xfrm>
          <a:off x="179512" y="3645024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C-32801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TRACCIÓN (ROTOR) 3000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991926"/>
              </p:ext>
            </p:extLst>
          </p:nvPr>
        </p:nvGraphicFramePr>
        <p:xfrm>
          <a:off x="251520" y="4941168"/>
          <a:ext cx="8496945" cy="1620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72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42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Retirar restos de grasa y soplar con aire a presión 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EN MAQUINA AUTOMÁTICA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 con agua limpia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Una vez limpio colocar en vagoneta de cambio de zona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11161"/>
            <a:ext cx="4537309" cy="313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00713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415" y="587875"/>
            <a:ext cx="4297363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4944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75462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M-76602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958090"/>
              </p:ext>
            </p:extLst>
          </p:nvPr>
        </p:nvGraphicFramePr>
        <p:xfrm>
          <a:off x="251520" y="4149080"/>
          <a:ext cx="8534258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7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50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76602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inducido completo (5000)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8737"/>
              </p:ext>
            </p:extLst>
          </p:nvPr>
        </p:nvGraphicFramePr>
        <p:xfrm>
          <a:off x="251520" y="5229200"/>
          <a:ext cx="8534258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8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5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4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73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911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Repaso con </a:t>
                      </a:r>
                      <a:r>
                        <a:rPr lang="es-ES" sz="1100" u="none" strike="noStrike" dirty="0" err="1">
                          <a:effectLst/>
                        </a:rPr>
                        <a:t>sercliner</a:t>
                      </a:r>
                      <a:r>
                        <a:rPr lang="es-ES" sz="1100" u="none" strike="noStrike" dirty="0">
                          <a:effectLst/>
                        </a:rPr>
                        <a:t> zona de rodamientos una vez </a:t>
                      </a:r>
                      <a:r>
                        <a:rPr lang="es-ES" sz="1100" u="none" strike="noStrike" dirty="0" err="1">
                          <a:effectLst/>
                        </a:rPr>
                        <a:t>decalados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18595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551" y="576841"/>
            <a:ext cx="4307312" cy="3230484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95577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86095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M-76632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020417"/>
              </p:ext>
            </p:extLst>
          </p:nvPr>
        </p:nvGraphicFramePr>
        <p:xfrm>
          <a:off x="251519" y="4149080"/>
          <a:ext cx="8529343" cy="864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9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76632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completo (carcasa 5000)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653059"/>
              </p:ext>
            </p:extLst>
          </p:nvPr>
        </p:nvGraphicFramePr>
        <p:xfrm>
          <a:off x="251521" y="5229200"/>
          <a:ext cx="852934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7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68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9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Emparejar la carcasa con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la tapa de escobillas de la misma numeración</a:t>
                      </a:r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1910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5" t="7822" r="4002"/>
          <a:stretch/>
        </p:blipFill>
        <p:spPr>
          <a:xfrm>
            <a:off x="4649011" y="432358"/>
            <a:ext cx="4056851" cy="3348704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M-A0007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0616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062800"/>
              </p:ext>
            </p:extLst>
          </p:nvPr>
        </p:nvGraphicFramePr>
        <p:xfrm>
          <a:off x="251520" y="4149080"/>
          <a:ext cx="8454342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5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A0007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Escudo con parte eléctrica (5000)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128613"/>
              </p:ext>
            </p:extLst>
          </p:nvPr>
        </p:nvGraphicFramePr>
        <p:xfrm>
          <a:off x="251520" y="5301208"/>
          <a:ext cx="8454343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2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90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16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Emparejar con la carcasa según numeración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336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96944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EJES MODELO 3000 MOTOR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348</a:t>
                      </a: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51520" y="4941168"/>
          <a:ext cx="8496944" cy="15121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309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COLOCAR UTIL SEGÚN FOTOGRAFIA PARA EVITAR LA ENTRADA DE AGUA</a:t>
                      </a:r>
                    </a:p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EVITAR PROYECTAR AGUA EN LAS ZONAS DE CONTACTO DEL ELJE CON EL REDUCTOR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SOPLAR CON AIRE Y ROCIAR CON LIQUIDO ANTIOXIDANTE LOS RODAMIENTOS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LIQUIDO ANTIOXIDANTE M-20592 (SIMILAR)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PESO APROXIMADO DEL UTIL 14 KG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FB1E5C96-F91F-4176-AE97-39CCE31F39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79392"/>
            <a:ext cx="432048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5219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639" y="322364"/>
            <a:ext cx="4334203" cy="344309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M-A0001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14969"/>
              </p:ext>
            </p:extLst>
          </p:nvPr>
        </p:nvGraphicFramePr>
        <p:xfrm>
          <a:off x="251520" y="4188198"/>
          <a:ext cx="8456322" cy="778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72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40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A0001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(6000/8000 dos motores)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371068"/>
              </p:ext>
            </p:extLst>
          </p:nvPr>
        </p:nvGraphicFramePr>
        <p:xfrm>
          <a:off x="258839" y="5134959"/>
          <a:ext cx="8449003" cy="14793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02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569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569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8000 monotensión, igual que el 6000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569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8000 </a:t>
                      </a:r>
                      <a:r>
                        <a:rPr lang="es-ES" sz="1100" u="none" strike="noStrike" dirty="0" err="1">
                          <a:effectLst/>
                        </a:rPr>
                        <a:t>bitensión</a:t>
                      </a:r>
                      <a:r>
                        <a:rPr lang="es-ES" sz="1100" u="none" strike="noStrike" dirty="0">
                          <a:effectLst/>
                        </a:rPr>
                        <a:t>, igual que el 6000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86485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639" y="418583"/>
            <a:ext cx="4334203" cy="325065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M-A0002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8583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728779"/>
              </p:ext>
            </p:extLst>
          </p:nvPr>
        </p:nvGraphicFramePr>
        <p:xfrm>
          <a:off x="258840" y="4149080"/>
          <a:ext cx="8449002" cy="824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48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8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27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15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2014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9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Rotor (6000/8000 dos motores)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61062"/>
              </p:ext>
            </p:extLst>
          </p:nvPr>
        </p:nvGraphicFramePr>
        <p:xfrm>
          <a:off x="258839" y="5134672"/>
          <a:ext cx="8449003" cy="15746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1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5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02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540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34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8000 monotensión, igual que el 6000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346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8000 </a:t>
                      </a:r>
                      <a:r>
                        <a:rPr lang="es-ES" sz="1100" u="none" strike="noStrike" dirty="0" err="1">
                          <a:effectLst/>
                        </a:rPr>
                        <a:t>bitensión</a:t>
                      </a:r>
                      <a:r>
                        <a:rPr lang="es-ES" sz="1100" u="none" strike="noStrike" dirty="0">
                          <a:effectLst/>
                        </a:rPr>
                        <a:t>, igual que el 6000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17934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M-170812</a:t>
            </a:r>
          </a:p>
        </p:txBody>
      </p:sp>
      <p:pic>
        <p:nvPicPr>
          <p:cNvPr id="3" name="2 Imagen" descr="170812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3" t="39494" r="16375" b="13609"/>
          <a:stretch/>
        </p:blipFill>
        <p:spPr>
          <a:xfrm>
            <a:off x="4932040" y="465116"/>
            <a:ext cx="3039444" cy="3365100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7432853"/>
              </p:ext>
            </p:extLst>
          </p:nvPr>
        </p:nvGraphicFramePr>
        <p:xfrm>
          <a:off x="251520" y="4149080"/>
          <a:ext cx="8496945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170812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(6000/8000</a:t>
                      </a:r>
                      <a:r>
                        <a:rPr lang="es-ES_tradnl" sz="1300" u="none" strike="noStrike" baseline="0" dirty="0">
                          <a:effectLst/>
                        </a:rPr>
                        <a:t> dos motores)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0807615"/>
              </p:ext>
            </p:extLst>
          </p:nvPr>
        </p:nvGraphicFramePr>
        <p:xfrm>
          <a:off x="251518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693792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M- 170814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3209"/>
            <a:ext cx="2013966" cy="1410462"/>
          </a:xfrm>
          <a:prstGeom prst="rect">
            <a:avLst/>
          </a:prstGeom>
        </p:spPr>
      </p:pic>
      <p:pic>
        <p:nvPicPr>
          <p:cNvPr id="3" name="2 Imagen" descr="170814.pdf - Adobe Read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49" t="30922" r="15442" b="14113"/>
          <a:stretch/>
        </p:blipFill>
        <p:spPr>
          <a:xfrm>
            <a:off x="5625801" y="383209"/>
            <a:ext cx="2668772" cy="3476846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828944"/>
              </p:ext>
            </p:extLst>
          </p:nvPr>
        </p:nvGraphicFramePr>
        <p:xfrm>
          <a:off x="251519" y="4149080"/>
          <a:ext cx="8496945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170814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Rotor (6000/8000 dos motores)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931194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732159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M-271002</a:t>
            </a:r>
          </a:p>
        </p:txBody>
      </p:sp>
      <p:pic>
        <p:nvPicPr>
          <p:cNvPr id="3" name="2 Imagen" descr="170812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3" t="39494" r="16375" b="13609"/>
          <a:stretch/>
        </p:blipFill>
        <p:spPr>
          <a:xfrm>
            <a:off x="4932040" y="465116"/>
            <a:ext cx="3039444" cy="3365100"/>
          </a:xfrm>
          <a:prstGeom prst="rect">
            <a:avLst/>
          </a:prstGeom>
        </p:spPr>
      </p:pic>
      <p:pic>
        <p:nvPicPr>
          <p:cNvPr id="5" name="4 Imagen" descr="271002.pdf - Adobe Read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2" t="33275" r="12874" b="8229"/>
          <a:stretch/>
        </p:blipFill>
        <p:spPr>
          <a:xfrm>
            <a:off x="4788025" y="291067"/>
            <a:ext cx="3183460" cy="3700131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954921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271002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 (9000/7000)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607399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6638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M-271003</a:t>
            </a:r>
          </a:p>
        </p:txBody>
      </p:sp>
      <p:pic>
        <p:nvPicPr>
          <p:cNvPr id="3" name="2 Imagen" descr="170812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3" t="39494" r="16375" b="13609"/>
          <a:stretch/>
        </p:blipFill>
        <p:spPr>
          <a:xfrm>
            <a:off x="4932040" y="465116"/>
            <a:ext cx="3039444" cy="3365100"/>
          </a:xfrm>
          <a:prstGeom prst="rect">
            <a:avLst/>
          </a:prstGeom>
        </p:spPr>
      </p:pic>
      <p:pic>
        <p:nvPicPr>
          <p:cNvPr id="6" name="5 Imagen" descr="271003.pdf - Adobe Reader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9" t="34620" r="14974" b="10415"/>
          <a:stretch/>
        </p:blipFill>
        <p:spPr>
          <a:xfrm>
            <a:off x="4932040" y="295869"/>
            <a:ext cx="3039445" cy="3476846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771134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271003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Rotor (9000/7000)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356918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90778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0" t="10505" r="28293" b="17955"/>
          <a:stretch/>
        </p:blipFill>
        <p:spPr>
          <a:xfrm>
            <a:off x="4788024" y="431806"/>
            <a:ext cx="3917838" cy="3349256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M-A0004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8163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230412"/>
              </p:ext>
            </p:extLst>
          </p:nvPr>
        </p:nvGraphicFramePr>
        <p:xfrm>
          <a:off x="251520" y="4149080"/>
          <a:ext cx="8454342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59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A0004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Rotor (9000/7000)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653811"/>
              </p:ext>
            </p:extLst>
          </p:nvPr>
        </p:nvGraphicFramePr>
        <p:xfrm>
          <a:off x="251520" y="5229200"/>
          <a:ext cx="8454343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2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9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4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4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90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16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Lavado en teijo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9000, igual que el 7000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364871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M-A0003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2" t="2161" r="10950" b="1"/>
          <a:stretch/>
        </p:blipFill>
        <p:spPr>
          <a:xfrm rot="5400000">
            <a:off x="5335094" y="373825"/>
            <a:ext cx="3327990" cy="3417507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18583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371483"/>
              </p:ext>
            </p:extLst>
          </p:nvPr>
        </p:nvGraphicFramePr>
        <p:xfrm>
          <a:off x="251518" y="4149080"/>
          <a:ext cx="845632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5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07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872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2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Estator (9000/7000)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80135"/>
              </p:ext>
            </p:extLst>
          </p:nvPr>
        </p:nvGraphicFramePr>
        <p:xfrm>
          <a:off x="251518" y="5229200"/>
          <a:ext cx="8456324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3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2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0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86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92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720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 dirty="0">
                          <a:effectLst/>
                        </a:rPr>
                        <a:t>9000, igual que el 7000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5133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 TRACCIÓN 9000 BITENSÍÓN (ROTOR)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51520" y="5102125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restos de grasa y soplar con aire a presión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 en maquina automática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 con agua limpia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Observar que los conductos de ventilación queden bien limpios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990" y="764704"/>
            <a:ext cx="504056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231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120293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 TRACCIÓN 9000 BITENSIÓN (ESTATOR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CON TAPA</a:t>
                      </a:r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)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354</a:t>
                      </a: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551122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restos de grasa y soplar con aire a presión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 en maquina automática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 con agua limpia. Mantener  la lanza a no menos de 30 cm.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SI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Observar que los conductos de ventilación queden bien limpios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611832"/>
            <a:ext cx="2983848" cy="1790309"/>
          </a:xfrm>
          <a:prstGeom prst="rect">
            <a:avLst/>
          </a:prstGeom>
        </p:spPr>
      </p:pic>
      <p:pic>
        <p:nvPicPr>
          <p:cNvPr id="3" name="2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642" y="404664"/>
            <a:ext cx="3720413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17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90551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BOGIE 5000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745100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PRESURIZAR</a:t>
                      </a:r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REDUCTOR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MANTENER PRESURIZADO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PRESIÓN 1,5 bar 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Utilizar adaptador rosca 16mm</a:t>
                      </a: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Lave fija de 22mm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9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04664"/>
            <a:ext cx="4561312" cy="342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308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dirty="0"/>
              <a:t>M-71401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904255"/>
              </p:ext>
            </p:extLst>
          </p:nvPr>
        </p:nvGraphicFramePr>
        <p:xfrm>
          <a:off x="179512" y="3645024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M-71401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DE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ARRASTRE COMPRESOR 5000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350832"/>
              </p:ext>
            </p:extLst>
          </p:nvPr>
        </p:nvGraphicFramePr>
        <p:xfrm>
          <a:off x="251520" y="4941168"/>
          <a:ext cx="8496945" cy="1620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72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42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SOPLAR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LAVADO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EN MAQUINA AUTOMÁTICA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Aclarar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 agua limpia a presión todo resto de desengrasante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SI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4664"/>
            <a:ext cx="4321285" cy="295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81127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467544" y="2905780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Z90043 – C32701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751530"/>
              </p:ext>
            </p:extLst>
          </p:nvPr>
        </p:nvGraphicFramePr>
        <p:xfrm>
          <a:off x="179512" y="3645024"/>
          <a:ext cx="8496944" cy="8046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Z90043</a:t>
                      </a:r>
                    </a:p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C32701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1/2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MOTOR COMPRESOR 3000-9000</a:t>
                      </a: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095601"/>
              </p:ext>
            </p:extLst>
          </p:nvPr>
        </p:nvGraphicFramePr>
        <p:xfrm>
          <a:off x="251520" y="4941168"/>
          <a:ext cx="8496945" cy="16203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7240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MÁQUINA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SECADO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429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Soplar con aire a presión 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aplicar agua, utilizar de forma manual desengrasante dieléctrico y bayeta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Aplicar aire para retirar restos de desengrasante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NO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Esta</a:t>
                      </a:r>
                      <a:r>
                        <a:rPr lang="es-ES_tradnl" sz="1100" u="none" strike="noStrike" baseline="0" dirty="0">
                          <a:effectLst/>
                        </a:rPr>
                        <a:t> operación se realizará cuando la RCL sea impar</a:t>
                      </a:r>
                      <a:r>
                        <a:rPr lang="es-ES_tradnl" sz="1100" u="none" strike="noStrike" dirty="0">
                          <a:effectLst/>
                        </a:rPr>
                        <a:t>. Lo informará previamente la sección de motores.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915" y="548680"/>
            <a:ext cx="4771565" cy="2862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61467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M-86401</a:t>
            </a:r>
          </a:p>
        </p:txBody>
      </p:sp>
      <p:pic>
        <p:nvPicPr>
          <p:cNvPr id="5" name="4 Imagen" descr="86401.pdf - Adobe Reader"/>
          <p:cNvPicPr>
            <a:picLocks noChangeAspect="1"/>
          </p:cNvPicPr>
          <p:nvPr/>
        </p:nvPicPr>
        <p:blipFill rotWithShape="1"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87" t="53664" r="9605" b="7725"/>
          <a:stretch/>
        </p:blipFill>
        <p:spPr>
          <a:xfrm>
            <a:off x="4746034" y="554734"/>
            <a:ext cx="3656032" cy="3306314"/>
          </a:xfrm>
          <a:prstGeom prst="rect">
            <a:avLst/>
          </a:prstGeom>
        </p:spPr>
      </p:pic>
      <p:pic>
        <p:nvPicPr>
          <p:cNvPr id="8" name="7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/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86401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Reactancia intermedia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_tradnl" sz="13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>
            <p:extLst/>
          </p:nvPr>
        </p:nvGraphicFramePr>
        <p:xfrm>
          <a:off x="229919" y="5301208"/>
          <a:ext cx="85185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959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4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30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0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05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24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5810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8"/>
          <a:stretch/>
        </p:blipFill>
        <p:spPr>
          <a:xfrm>
            <a:off x="4473551" y="576842"/>
            <a:ext cx="4307312" cy="3230484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3275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23271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M-77112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18608"/>
              </p:ext>
            </p:extLst>
          </p:nvPr>
        </p:nvGraphicFramePr>
        <p:xfrm>
          <a:off x="251519" y="4149080"/>
          <a:ext cx="8529343" cy="8640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9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320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0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77112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Reactancia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685182"/>
              </p:ext>
            </p:extLst>
          </p:nvPr>
        </p:nvGraphicFramePr>
        <p:xfrm>
          <a:off x="251521" y="5301208"/>
          <a:ext cx="8529341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7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4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6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68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99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469560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2" t="11948" r="-3738" b="21117"/>
          <a:stretch/>
        </p:blipFill>
        <p:spPr>
          <a:xfrm>
            <a:off x="4588789" y="440188"/>
            <a:ext cx="4124254" cy="333249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8840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79358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M-77113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274195"/>
              </p:ext>
            </p:extLst>
          </p:nvPr>
        </p:nvGraphicFramePr>
        <p:xfrm>
          <a:off x="251520" y="4149080"/>
          <a:ext cx="8424936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1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8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679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SECCIÓN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77113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1/2 palé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Reactancia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2974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300357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53911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92960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88347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M-170307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9" t="18490" r="3869" b="19340"/>
          <a:stretch/>
        </p:blipFill>
        <p:spPr>
          <a:xfrm>
            <a:off x="4695384" y="412283"/>
            <a:ext cx="3736229" cy="3541910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246223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170307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Reactancia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5702"/>
            <a:ext cx="2013966" cy="1410462"/>
          </a:xfrm>
          <a:prstGeom prst="rect">
            <a:avLst/>
          </a:prstGeom>
        </p:spPr>
      </p:pic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936152"/>
              </p:ext>
            </p:extLst>
          </p:nvPr>
        </p:nvGraphicFramePr>
        <p:xfrm>
          <a:off x="251520" y="5229200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24751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5262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M-280303</a:t>
            </a: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856" y="442794"/>
            <a:ext cx="3981608" cy="3202230"/>
          </a:xfrm>
          <a:prstGeom prst="rect">
            <a:avLst/>
          </a:prstGeom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70" y="404664"/>
            <a:ext cx="2013966" cy="1410462"/>
          </a:xfrm>
          <a:prstGeom prst="rect">
            <a:avLst/>
          </a:prstGeom>
        </p:spPr>
      </p:pic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02414"/>
              </p:ext>
            </p:extLst>
          </p:nvPr>
        </p:nvGraphicFramePr>
        <p:xfrm>
          <a:off x="251520" y="4188198"/>
          <a:ext cx="8496944" cy="7788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48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280303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Reactancia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15261"/>
              </p:ext>
            </p:extLst>
          </p:nvPr>
        </p:nvGraphicFramePr>
        <p:xfrm>
          <a:off x="251520" y="5313930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0556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280402.pdf - Adobe Reader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9" t="35292" r="18711" b="22181"/>
          <a:stretch/>
        </p:blipFill>
        <p:spPr>
          <a:xfrm>
            <a:off x="4932040" y="359719"/>
            <a:ext cx="3271894" cy="3449121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M-280402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6164364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280402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Reactancia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354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466378"/>
              </p:ext>
            </p:extLst>
          </p:nvPr>
        </p:nvGraphicFramePr>
        <p:xfrm>
          <a:off x="251520" y="5301208"/>
          <a:ext cx="8496945" cy="12114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Con lanza a una distancia no inferior a 90 cm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Muy importante, aclarados con agua limpia</a:t>
                      </a:r>
                      <a:endParaRPr lang="es-ES" sz="1100" b="1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 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4913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6317" y="378688"/>
            <a:ext cx="4531467" cy="33986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2014225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4743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M-A0011/12</a:t>
            </a: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688"/>
            <a:ext cx="2013966" cy="1410462"/>
          </a:xfrm>
          <a:prstGeom prst="rect">
            <a:avLst/>
          </a:prstGeom>
        </p:spPr>
      </p:pic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49907"/>
              </p:ext>
            </p:extLst>
          </p:nvPr>
        </p:nvGraphicFramePr>
        <p:xfrm>
          <a:off x="251520" y="4149080"/>
          <a:ext cx="839626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7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50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MATRÍCULA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A0011/12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1 o 2</a:t>
                      </a:r>
                      <a:endParaRPr lang="es-ES_tradnl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300" u="none" strike="noStrike">
                          <a:effectLst/>
                        </a:rPr>
                        <a:t>Tapas y carenados de compresores series 2000, 8000, 6000, 7000 y 9000</a:t>
                      </a:r>
                      <a:endParaRPr lang="es-ES" sz="13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347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793421"/>
              </p:ext>
            </p:extLst>
          </p:nvPr>
        </p:nvGraphicFramePr>
        <p:xfrm>
          <a:off x="251520" y="5229200"/>
          <a:ext cx="8396263" cy="1281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1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2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02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2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29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573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 ANTES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 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753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No despegar ni deteriorar el aislamiento acústico adherido a las tapas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Escurrir en la zona de lavado  antes de proceder al envío a la sección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N/A</a:t>
                      </a:r>
                      <a:endParaRPr lang="es-ES_tradnl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770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/>
          </p:nvPr>
        </p:nvGraphicFramePr>
        <p:xfrm>
          <a:off x="239893" y="4088757"/>
          <a:ext cx="8496944" cy="6480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TAMAÑO</a:t>
                      </a:r>
                      <a:br>
                        <a:rPr lang="es-ES_tradnl" sz="1300" u="none" strike="noStrike" dirty="0">
                          <a:effectLst/>
                        </a:rPr>
                      </a:br>
                      <a:r>
                        <a:rPr lang="es-ES_tradnl" sz="1300" u="none" strike="noStrike" dirty="0">
                          <a:effectLst/>
                        </a:rPr>
                        <a:t>(palés)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DESCRIPCIÓN DEL EQUIPO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SECCIÓN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745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Ruedas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serie 9000 ( 2 un.)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/>
          </p:nvPr>
        </p:nvGraphicFramePr>
        <p:xfrm>
          <a:off x="239893" y="4782547"/>
          <a:ext cx="8496944" cy="15869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31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DURANTE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DESPUÉS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OBSERVACIONES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restos de grasa y soplar con aire a presión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Aplicar limpiador </a:t>
                      </a:r>
                      <a:r>
                        <a:rPr lang="es-ES_tradn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loctite</a:t>
                      </a:r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7200 y dejar actuar </a:t>
                      </a:r>
                      <a:r>
                        <a:rPr lang="es-ES_tradnl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durante 11 minutos exactos</a:t>
                      </a:r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Pasado el tiempo limpiar con disolvente inmediatamente todo resto de </a:t>
                      </a:r>
                      <a:r>
                        <a:rPr lang="es-ES_tradnl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Loctite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7200.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Posteriormente limpiar con disolvente (M.20591) utilizando trapos,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estropajo y útiles para </a:t>
                      </a:r>
                      <a:r>
                        <a:rPr lang="es-ES_tradnl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rascar toda la 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goma adherida. Evitar al máximo que la pintura gris se deteriore.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Retirar todo residuo con trapos secos y limpios.</a:t>
                      </a: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utilizar ningún producto no indicado</a:t>
                      </a: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04664"/>
            <a:ext cx="3793227" cy="2844920"/>
          </a:xfrm>
          <a:prstGeom prst="rect">
            <a:avLst/>
          </a:prstGeom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450" y="621797"/>
            <a:ext cx="3721219" cy="2790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29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27584" y="1980563"/>
            <a:ext cx="2013992" cy="794519"/>
          </a:xfrm>
        </p:spPr>
        <p:txBody>
          <a:bodyPr>
            <a:normAutofit fontScale="90000"/>
          </a:bodyPr>
          <a:lstStyle/>
          <a:p>
            <a:r>
              <a:rPr lang="es-ES_tradnl" sz="1600" dirty="0"/>
              <a:t>FICHA ESPECIFICACIONES TÉCNICAS DE LIMPIEZA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971600" y="290578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800" dirty="0"/>
              <a:t>M- N/D</a:t>
            </a: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2013966" cy="1410462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723697"/>
              </p:ext>
            </p:extLst>
          </p:nvPr>
        </p:nvGraphicFramePr>
        <p:xfrm>
          <a:off x="251520" y="4149080"/>
          <a:ext cx="8496944" cy="7983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3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5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121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7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MATRÍCULA</a:t>
                      </a:r>
                      <a:endParaRPr lang="es-ES_tradnl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TAMAÑO</a:t>
                      </a:r>
                      <a:br>
                        <a:rPr lang="es-ES_tradnl" sz="1300" u="none" strike="noStrike">
                          <a:effectLst/>
                        </a:rPr>
                      </a:br>
                      <a:r>
                        <a:rPr lang="es-ES_tradnl" sz="1300" u="none" strike="noStrike">
                          <a:effectLst/>
                        </a:rPr>
                        <a:t>(palés)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DESCRIPCIÓN DEL EQUIPO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>
                          <a:effectLst/>
                        </a:rPr>
                        <a:t>SECCIÓN</a:t>
                      </a:r>
                      <a:endParaRPr lang="es-ES_tradnl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44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N/D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DESPIECE</a:t>
                      </a:r>
                      <a:r>
                        <a:rPr lang="es-ES_tradnl" sz="13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DE DIVERSOS REDUCTORES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087" marR="6087" marT="608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300" u="none" strike="noStrike" dirty="0">
                          <a:effectLst/>
                        </a:rPr>
                        <a:t>348</a:t>
                      </a:r>
                      <a:endParaRPr lang="es-ES_tradnl" sz="13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087" marR="6087" marT="6087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665008"/>
              </p:ext>
            </p:extLst>
          </p:nvPr>
        </p:nvGraphicFramePr>
        <p:xfrm>
          <a:off x="251520" y="5301208"/>
          <a:ext cx="8496945" cy="12812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9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7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0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34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082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PRECAUCIONES  ANTES </a:t>
                      </a:r>
                      <a:br>
                        <a:rPr lang="es-ES_tradnl" sz="1100" u="none" strike="noStrike" dirty="0">
                          <a:effectLst/>
                        </a:rPr>
                      </a:br>
                      <a:r>
                        <a:rPr lang="es-ES_tradnl" sz="1100" u="none" strike="noStrike" dirty="0">
                          <a:effectLst/>
                        </a:rPr>
                        <a:t>DEL LAVADO </a:t>
                      </a:r>
                      <a:endParaRPr lang="es-ES_tradnl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DURANTE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PRECAUCIONES DESPUÉS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DEL LAVADO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MÁQUINA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SECADO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SÓLO </a:t>
                      </a:r>
                      <a:br>
                        <a:rPr lang="es-ES_tradnl" sz="1100" u="none" strike="noStrike">
                          <a:effectLst/>
                        </a:rPr>
                      </a:br>
                      <a:r>
                        <a:rPr lang="es-ES_tradnl" sz="1100" u="none" strike="noStrike">
                          <a:effectLst/>
                        </a:rPr>
                        <a:t>SOPLADO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>
                          <a:effectLst/>
                        </a:rPr>
                        <a:t>OBSERVACIONES</a:t>
                      </a:r>
                      <a:endParaRPr lang="es-ES_tradnl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5707"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UTILIZAR UTILES PARA TRANSPORTE SEGÚN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NECESIDAD Y MODELO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SOPLAR</a:t>
                      </a:r>
                      <a:r>
                        <a:rPr lang="es-ES_tradnl" sz="11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 AIRE Y ROCIAR CON </a:t>
                      </a:r>
                      <a:r>
                        <a:rPr lang="es-ES_tradnl" sz="1100" b="0" i="0" u="none" strike="noStrike" baseline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LIQUIDO ANTIOXIDANTE LAS ZONAS SIN PINTAR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NO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LIQUIDO ANTIOXIDANTE</a:t>
                      </a:r>
                    </a:p>
                    <a:p>
                      <a:pPr algn="ctr" fontAlgn="ctr"/>
                      <a:r>
                        <a:rPr lang="es-ES_tradnl" sz="1100" u="none" strike="noStrike" dirty="0">
                          <a:effectLst/>
                        </a:rPr>
                        <a:t>  M-20592 ( SIMILAR) </a:t>
                      </a:r>
                      <a:endParaRPr lang="es-ES_tradnl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006" marR="5006" marT="500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2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764" y="404664"/>
            <a:ext cx="4704523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2607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</TotalTime>
  <Words>5319</Words>
  <Application>Microsoft Office PowerPoint</Application>
  <PresentationFormat>Presentación en pantalla (4:3)</PresentationFormat>
  <Paragraphs>1685</Paragraphs>
  <Slides>78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78</vt:i4>
      </vt:variant>
    </vt:vector>
  </HeadingPairs>
  <TitlesOfParts>
    <vt:vector size="83" baseType="lpstr">
      <vt:lpstr>Algerian</vt:lpstr>
      <vt:lpstr>Arial</vt:lpstr>
      <vt:lpstr>Calibri</vt:lpstr>
      <vt:lpstr>Tema de Office</vt:lpstr>
      <vt:lpstr>1_Tema de Office</vt:lpstr>
      <vt:lpstr>FICHAS DE ESPECIFICACIONES TÉCNICAS            EN CENTRO DE LAVADO DE TALLERES CENTRALES</vt:lpstr>
      <vt:lpstr>Presentación de PowerPoint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  <vt:lpstr>FICHA ESPECIFICACIONES TÉCNICAS DE LIMPIEZA</vt:lpstr>
    </vt:vector>
  </TitlesOfParts>
  <Company>Metro de Madrid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FICHA ESPECIFICACIONES TÉCNICAS DE LIMPIEZA</dc:title>
  <dc:creator>López Hernández, Valentín</dc:creator>
  <cp:lastModifiedBy>Nieto Capón, Nuria</cp:lastModifiedBy>
  <cp:revision>178</cp:revision>
  <cp:lastPrinted>2016-07-28T08:47:58Z</cp:lastPrinted>
  <dcterms:created xsi:type="dcterms:W3CDTF">2014-05-23T11:19:18Z</dcterms:created>
  <dcterms:modified xsi:type="dcterms:W3CDTF">2022-07-14T10:37:20Z</dcterms:modified>
</cp:coreProperties>
</file>