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fntdata" ContentType="application/x-fontdata"/>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1.xml" ContentType="application/vnd.openxmlformats-officedocument.drawingml.chart+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64" r:id="rId3"/>
    <p:sldId id="265" r:id="rId4"/>
    <p:sldId id="266" r:id="rId5"/>
    <p:sldId id="267" r:id="rId6"/>
    <p:sldId id="268" r:id="rId7"/>
    <p:sldId id="269" r:id="rId8"/>
    <p:sldId id="270" r:id="rId9"/>
    <p:sldId id="271" r:id="rId10"/>
  </p:sldIdLst>
  <p:sldSz cx="12192000" cy="6858000"/>
  <p:notesSz cx="6858000" cy="9144000"/>
  <p:embeddedFontLst>
    <p:embeddedFont>
      <p:font typeface="Arial Narrow" panose="020B0606020202030204" pitchFamily="34" charset="0"/>
      <p:regular r:id="rId11"/>
      <p:bold r:id="rId12"/>
      <p:italic r:id="rId13"/>
      <p:boldItalic r:id="rId14"/>
    </p:embeddedFont>
    <p:embeddedFont>
      <p:font typeface="Helvetica-Condensed" panose="020B0604020202020204"/>
      <p:regular r:id="rId15"/>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9A2"/>
    <a:srgbClr val="E73137"/>
    <a:srgbClr val="AC8B00"/>
    <a:srgbClr val="FF9900"/>
    <a:srgbClr val="FFCC00"/>
    <a:srgbClr val="FFFF66"/>
    <a:srgbClr val="FFFFCC"/>
    <a:srgbClr val="F8F335"/>
    <a:srgbClr val="23282B"/>
    <a:srgbClr val="8289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8" d="100"/>
          <a:sy n="98" d="100"/>
        </p:scale>
        <p:origin x="108"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customXml" Target="../customXml/item5.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Volumen en BD (GB)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1944444444444445E-2"/>
          <c:y val="0.22004447360746568"/>
          <c:w val="0.81388888888888888"/>
          <c:h val="0.57479476523767858"/>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35B6-4FB1-82DF-22DC95C0752D}"/>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35B6-4FB1-82DF-22DC95C0752D}"/>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'tablas a reducir de ANA'!$B$6:$B$7</c:f>
              <c:strCache>
                <c:ptCount val="2"/>
                <c:pt idx="0">
                  <c:v>TOTAL TABLAS RECOMENDADAS A REDUCIR</c:v>
                </c:pt>
                <c:pt idx="1">
                  <c:v>RESTO DE TABLAS</c:v>
                </c:pt>
              </c:strCache>
            </c:strRef>
          </c:cat>
          <c:val>
            <c:numRef>
              <c:f>'tablas a reducir de ANA'!$D$6:$D$7</c:f>
              <c:numCache>
                <c:formatCode>0%</c:formatCode>
                <c:ptCount val="2"/>
                <c:pt idx="0">
                  <c:v>0.48147810437912414</c:v>
                </c:pt>
                <c:pt idx="1">
                  <c:v>0.51852189562087581</c:v>
                </c:pt>
              </c:numCache>
            </c:numRef>
          </c:val>
          <c:extLst>
            <c:ext xmlns:c16="http://schemas.microsoft.com/office/drawing/2014/chart" uri="{C3380CC4-5D6E-409C-BE32-E72D297353CC}">
              <c16:uniqueId val="{00000004-35B6-4FB1-82DF-22DC95C0752D}"/>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4B5C85-5875-44B4-8C62-B9A20FF23F7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2FD28270-37E1-4BCA-9301-DE3C1F993F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AC56AFD3-3441-42AB-B2C7-C8D1050A0B84}"/>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5" name="Marcador de pie de página 4">
            <a:extLst>
              <a:ext uri="{FF2B5EF4-FFF2-40B4-BE49-F238E27FC236}">
                <a16:creationId xmlns:a16="http://schemas.microsoft.com/office/drawing/2014/main" id="{668CFAE1-0EB3-4B54-89E3-793D283C92A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9294813-F06D-4A23-82FB-47D95E3D4E08}"/>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1297829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15B017-BC7A-4747-B047-61E0CA924769}"/>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0BC68E3-9FAE-4331-BC00-7222668881AB}"/>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18E990A-B444-4C3F-9D6C-2A63E20E8DF8}"/>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5" name="Marcador de pie de página 4">
            <a:extLst>
              <a:ext uri="{FF2B5EF4-FFF2-40B4-BE49-F238E27FC236}">
                <a16:creationId xmlns:a16="http://schemas.microsoft.com/office/drawing/2014/main" id="{D82322F1-ECC1-4673-9497-41DF26532B4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5D8B305-7FFD-470C-9A5D-6C1980D93B50}"/>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1385187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433C53F-78F3-4267-A3BB-BA5AC12EA5D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116ABAC-5D69-4D07-A841-FE46D689987F}"/>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CC99C88-48EC-47E6-84CC-EADD4E5AB4DE}"/>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5" name="Marcador de pie de página 4">
            <a:extLst>
              <a:ext uri="{FF2B5EF4-FFF2-40B4-BE49-F238E27FC236}">
                <a16:creationId xmlns:a16="http://schemas.microsoft.com/office/drawing/2014/main" id="{29B99D75-3A46-47EE-A37A-B8E0EC6E15B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AED7509-EB29-4B79-B4C0-9545D0F7EA08}"/>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3955316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8BA734-0A8D-4B45-8FEE-5D4BDA9458DC}"/>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960E423-9DAA-410E-B588-07B3853145E2}"/>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130400C-86A7-471C-A184-35AEF81FE224}"/>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5" name="Marcador de pie de página 4">
            <a:extLst>
              <a:ext uri="{FF2B5EF4-FFF2-40B4-BE49-F238E27FC236}">
                <a16:creationId xmlns:a16="http://schemas.microsoft.com/office/drawing/2014/main" id="{17AD4608-B955-4A6D-8950-54B621F4BAF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B0B6E7F-D1C5-42F6-B1CA-12F6F22DFD9F}"/>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1700647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C21F3D2-CE97-4ED3-8FF0-A7E5A444873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30851A7-3EC3-4E1A-A3EA-815ACE0718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BCF9535F-DBCA-4C6B-B586-8F9512703B3E}"/>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5" name="Marcador de pie de página 4">
            <a:extLst>
              <a:ext uri="{FF2B5EF4-FFF2-40B4-BE49-F238E27FC236}">
                <a16:creationId xmlns:a16="http://schemas.microsoft.com/office/drawing/2014/main" id="{0CBF564A-DE63-4D97-83DE-8CDB411155F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256FB51-A82A-43C2-BDFD-9A816C73D992}"/>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1201950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985D6F-3A88-4F78-B3A3-7E4AEC6B78F4}"/>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3239F7F-1C99-4A3B-936C-6D3F88B26957}"/>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2A11A737-5EFF-4001-8857-C57B2DCE7877}"/>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098A09A-478A-4B02-94E9-B5BB2B423133}"/>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6" name="Marcador de pie de página 5">
            <a:extLst>
              <a:ext uri="{FF2B5EF4-FFF2-40B4-BE49-F238E27FC236}">
                <a16:creationId xmlns:a16="http://schemas.microsoft.com/office/drawing/2014/main" id="{3132E265-CD58-452A-9281-2FA6030204F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400EAA9-62E6-4D32-AADA-95C40431EBB9}"/>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2562017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C42EB1-7486-4CA4-AA05-BD5B919AA358}"/>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008F75FA-C02F-479B-B27C-9EA217A63E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FCC275B8-F72E-424B-BB50-882129E60543}"/>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421C7B9E-F601-4FE8-BB59-0C34518A21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3266AD56-0C66-48DC-9E05-A02697EE8F6C}"/>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88813587-7E99-4802-AF48-5FE05B53B9FE}"/>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8" name="Marcador de pie de página 7">
            <a:extLst>
              <a:ext uri="{FF2B5EF4-FFF2-40B4-BE49-F238E27FC236}">
                <a16:creationId xmlns:a16="http://schemas.microsoft.com/office/drawing/2014/main" id="{D665EBD2-5C38-4349-9259-91376A8E3EE0}"/>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A18B67EC-9967-439F-99DA-71D07B067C90}"/>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580030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5B7428-BBCC-417C-A1E1-4C17C3AC92CE}"/>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E3669F1-DE60-4B3F-AFD4-7B76FD403CAD}"/>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4" name="Marcador de pie de página 3">
            <a:extLst>
              <a:ext uri="{FF2B5EF4-FFF2-40B4-BE49-F238E27FC236}">
                <a16:creationId xmlns:a16="http://schemas.microsoft.com/office/drawing/2014/main" id="{0B65EE4C-DB1B-4246-90FA-7C29D31EAD5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D54D1CB7-D8DB-4BD4-8B39-8EBF1DC62041}"/>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2285942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1271EBB-9EE0-473D-BEAD-AC0437F2548F}"/>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3" name="Marcador de pie de página 2">
            <a:extLst>
              <a:ext uri="{FF2B5EF4-FFF2-40B4-BE49-F238E27FC236}">
                <a16:creationId xmlns:a16="http://schemas.microsoft.com/office/drawing/2014/main" id="{6357DF5C-F417-4AE9-A034-777DE0ADBA35}"/>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4D5B819-0D38-4D6F-85A2-EBB23FF5096C}"/>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345887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07AA85-D84C-4056-A57D-8376C032E51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FEF4BC5-6A92-44F6-96EB-F36E482ECF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F62ED417-6599-46B0-B7C9-2B7EF358F8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94B3441A-8778-4815-921E-449A12C449C9}"/>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6" name="Marcador de pie de página 5">
            <a:extLst>
              <a:ext uri="{FF2B5EF4-FFF2-40B4-BE49-F238E27FC236}">
                <a16:creationId xmlns:a16="http://schemas.microsoft.com/office/drawing/2014/main" id="{E919AA4C-ACBD-4FDE-86EA-10384EB6279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5C8FCC6-0189-457E-9E24-529A7CD5FF44}"/>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4006526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6CD9DC-FACC-496D-9D20-65249FDDC48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1B1739E9-F9F0-427B-8C3E-1B0D5D5B3C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0F4679D0-54E6-41DB-9F93-5813AED160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7A38CA33-0B56-4E67-9FDB-225CFF33C20A}"/>
              </a:ext>
            </a:extLst>
          </p:cNvPr>
          <p:cNvSpPr>
            <a:spLocks noGrp="1"/>
          </p:cNvSpPr>
          <p:nvPr>
            <p:ph type="dt" sz="half" idx="10"/>
          </p:nvPr>
        </p:nvSpPr>
        <p:spPr/>
        <p:txBody>
          <a:bodyPr/>
          <a:lstStyle/>
          <a:p>
            <a:fld id="{E6F26963-79E1-48C6-B9AE-B012CF618EA9}" type="datetimeFigureOut">
              <a:rPr lang="es-ES" smtClean="0"/>
              <a:t>11/02/2025</a:t>
            </a:fld>
            <a:endParaRPr lang="es-ES"/>
          </a:p>
        </p:txBody>
      </p:sp>
      <p:sp>
        <p:nvSpPr>
          <p:cNvPr id="6" name="Marcador de pie de página 5">
            <a:extLst>
              <a:ext uri="{FF2B5EF4-FFF2-40B4-BE49-F238E27FC236}">
                <a16:creationId xmlns:a16="http://schemas.microsoft.com/office/drawing/2014/main" id="{A0AE2834-AABF-49A0-8CEC-56473A4619D7}"/>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2EC7B09-DC06-474E-A94B-131437991DB3}"/>
              </a:ext>
            </a:extLst>
          </p:cNvPr>
          <p:cNvSpPr>
            <a:spLocks noGrp="1"/>
          </p:cNvSpPr>
          <p:nvPr>
            <p:ph type="sldNum" sz="quarter" idx="12"/>
          </p:nvPr>
        </p:nvSpPr>
        <p:spPr/>
        <p:txBody>
          <a:bodyPr/>
          <a:lstStyle/>
          <a:p>
            <a:fld id="{4041CF22-98E2-4BF8-B573-7FBB936143F7}" type="slidenum">
              <a:rPr lang="es-ES" smtClean="0"/>
              <a:t>‹Nº›</a:t>
            </a:fld>
            <a:endParaRPr lang="es-ES"/>
          </a:p>
        </p:txBody>
      </p:sp>
    </p:spTree>
    <p:extLst>
      <p:ext uri="{BB962C8B-B14F-4D97-AF65-F5344CB8AC3E}">
        <p14:creationId xmlns:p14="http://schemas.microsoft.com/office/powerpoint/2010/main" val="202550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60D0CA4-B0C2-4628-90B9-E1A73B720B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ADAD72A-30C6-4644-AE52-B8B9ADEBB3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0FE9E4A-B44F-4697-9F40-7B151ADB02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F26963-79E1-48C6-B9AE-B012CF618EA9}" type="datetimeFigureOut">
              <a:rPr lang="es-ES" smtClean="0"/>
              <a:t>11/02/2025</a:t>
            </a:fld>
            <a:endParaRPr lang="es-ES"/>
          </a:p>
        </p:txBody>
      </p:sp>
      <p:sp>
        <p:nvSpPr>
          <p:cNvPr id="5" name="Marcador de pie de página 4">
            <a:extLst>
              <a:ext uri="{FF2B5EF4-FFF2-40B4-BE49-F238E27FC236}">
                <a16:creationId xmlns:a16="http://schemas.microsoft.com/office/drawing/2014/main" id="{9877BC20-9266-4257-B332-FAF812DDBE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FE433526-DD6C-4D14-9759-1C29C671AC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41CF22-98E2-4BF8-B573-7FBB936143F7}" type="slidenum">
              <a:rPr lang="es-ES" smtClean="0"/>
              <a:t>‹Nº›</a:t>
            </a:fld>
            <a:endParaRPr lang="es-ES"/>
          </a:p>
        </p:txBody>
      </p:sp>
    </p:spTree>
    <p:extLst>
      <p:ext uri="{BB962C8B-B14F-4D97-AF65-F5344CB8AC3E}">
        <p14:creationId xmlns:p14="http://schemas.microsoft.com/office/powerpoint/2010/main" val="904306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2B40D39F-8524-ABF4-1376-569BC5E17192}"/>
              </a:ext>
            </a:extLst>
          </p:cNvPr>
          <p:cNvSpPr/>
          <p:nvPr/>
        </p:nvSpPr>
        <p:spPr>
          <a:xfrm>
            <a:off x="9526054" y="2867679"/>
            <a:ext cx="1196823" cy="3990321"/>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460667C7-3D0C-4598-836D-C7EAFFC2DEFC}"/>
              </a:ext>
            </a:extLst>
          </p:cNvPr>
          <p:cNvSpPr txBox="1"/>
          <p:nvPr/>
        </p:nvSpPr>
        <p:spPr>
          <a:xfrm>
            <a:off x="1591734" y="2122701"/>
            <a:ext cx="7267955" cy="1477328"/>
          </a:xfrm>
          <a:prstGeom prst="rect">
            <a:avLst/>
          </a:prstGeom>
          <a:noFill/>
        </p:spPr>
        <p:txBody>
          <a:bodyPr wrap="square" lIns="0" tIns="0" rIns="0" bIns="0" rtlCol="0">
            <a:spAutoFit/>
          </a:bodyPr>
          <a:lstStyle/>
          <a:p>
            <a:r>
              <a:rPr lang="es-ES" sz="4800" b="1" dirty="0">
                <a:solidFill>
                  <a:srgbClr val="23282B"/>
                </a:solidFill>
                <a:latin typeface="Arial Narrow" panose="020B0606020202030204" pitchFamily="34" charset="0"/>
              </a:rPr>
              <a:t>Data Volumen Manager</a:t>
            </a:r>
          </a:p>
          <a:p>
            <a:r>
              <a:rPr lang="es-ES" sz="4800" dirty="0">
                <a:solidFill>
                  <a:srgbClr val="23282B"/>
                </a:solidFill>
                <a:latin typeface="Arial Narrow" panose="020B0606020202030204" pitchFamily="34" charset="0"/>
              </a:rPr>
              <a:t>Recomendaciones</a:t>
            </a:r>
          </a:p>
        </p:txBody>
      </p:sp>
      <p:grpSp>
        <p:nvGrpSpPr>
          <p:cNvPr id="36" name="Grupo 35">
            <a:extLst>
              <a:ext uri="{FF2B5EF4-FFF2-40B4-BE49-F238E27FC236}">
                <a16:creationId xmlns:a16="http://schemas.microsoft.com/office/drawing/2014/main" id="{A9F5C35F-35E0-4000-A468-378243DB653C}"/>
              </a:ext>
            </a:extLst>
          </p:cNvPr>
          <p:cNvGrpSpPr/>
          <p:nvPr/>
        </p:nvGrpSpPr>
        <p:grpSpPr>
          <a:xfrm>
            <a:off x="1591735" y="5109029"/>
            <a:ext cx="1522844" cy="1748971"/>
            <a:chOff x="1765906" y="5109029"/>
            <a:chExt cx="1522844" cy="1748971"/>
          </a:xfrm>
        </p:grpSpPr>
        <p:sp>
          <p:nvSpPr>
            <p:cNvPr id="25" name="Rectángulo 24">
              <a:extLst>
                <a:ext uri="{FF2B5EF4-FFF2-40B4-BE49-F238E27FC236}">
                  <a16:creationId xmlns:a16="http://schemas.microsoft.com/office/drawing/2014/main" id="{7F28F33B-6E2C-489C-98D5-8F07BA548B32}"/>
                </a:ext>
              </a:extLst>
            </p:cNvPr>
            <p:cNvSpPr/>
            <p:nvPr/>
          </p:nvSpPr>
          <p:spPr>
            <a:xfrm>
              <a:off x="1765906" y="5109029"/>
              <a:ext cx="179008" cy="1748971"/>
            </a:xfrm>
            <a:prstGeom prst="rect">
              <a:avLst/>
            </a:prstGeom>
            <a:solidFill>
              <a:srgbClr val="8289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5ECEE53B-AE36-46D1-877D-E85E55563220}"/>
                </a:ext>
              </a:extLst>
            </p:cNvPr>
            <p:cNvSpPr/>
            <p:nvPr/>
          </p:nvSpPr>
          <p:spPr>
            <a:xfrm>
              <a:off x="2099734" y="5109029"/>
              <a:ext cx="179008" cy="1748971"/>
            </a:xfrm>
            <a:prstGeom prst="rect">
              <a:avLst/>
            </a:prstGeom>
            <a:solidFill>
              <a:srgbClr val="8289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Rectángulo 26">
              <a:extLst>
                <a:ext uri="{FF2B5EF4-FFF2-40B4-BE49-F238E27FC236}">
                  <a16:creationId xmlns:a16="http://schemas.microsoft.com/office/drawing/2014/main" id="{5A99E7ED-E183-4059-95FF-706F0C08E52E}"/>
                </a:ext>
              </a:extLst>
            </p:cNvPr>
            <p:cNvSpPr/>
            <p:nvPr/>
          </p:nvSpPr>
          <p:spPr>
            <a:xfrm>
              <a:off x="2433562" y="5109029"/>
              <a:ext cx="179008" cy="1748971"/>
            </a:xfrm>
            <a:prstGeom prst="rect">
              <a:avLst/>
            </a:prstGeom>
            <a:solidFill>
              <a:srgbClr val="8289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5CE4FD60-479A-44F0-8ACE-51DA4BD801CD}"/>
                </a:ext>
              </a:extLst>
            </p:cNvPr>
            <p:cNvSpPr/>
            <p:nvPr/>
          </p:nvSpPr>
          <p:spPr>
            <a:xfrm>
              <a:off x="2767390" y="5109029"/>
              <a:ext cx="179008" cy="1748971"/>
            </a:xfrm>
            <a:prstGeom prst="rect">
              <a:avLst/>
            </a:prstGeom>
            <a:solidFill>
              <a:srgbClr val="8289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AAA5B51A-E08C-4053-833D-318BDC06D25D}"/>
                </a:ext>
              </a:extLst>
            </p:cNvPr>
            <p:cNvSpPr/>
            <p:nvPr/>
          </p:nvSpPr>
          <p:spPr>
            <a:xfrm>
              <a:off x="3109742" y="5109029"/>
              <a:ext cx="179008" cy="1748971"/>
            </a:xfrm>
            <a:prstGeom prst="rect">
              <a:avLst/>
            </a:prstGeom>
            <a:solidFill>
              <a:srgbClr val="8289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30" name="Rectángulo 29">
            <a:extLst>
              <a:ext uri="{FF2B5EF4-FFF2-40B4-BE49-F238E27FC236}">
                <a16:creationId xmlns:a16="http://schemas.microsoft.com/office/drawing/2014/main" id="{AF48563A-83A3-45EB-A61C-3ABB68385508}"/>
              </a:ext>
            </a:extLst>
          </p:cNvPr>
          <p:cNvSpPr/>
          <p:nvPr/>
        </p:nvSpPr>
        <p:spPr>
          <a:xfrm>
            <a:off x="9526054" y="0"/>
            <a:ext cx="1196823" cy="2889115"/>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Elipse 1">
            <a:extLst>
              <a:ext uri="{FF2B5EF4-FFF2-40B4-BE49-F238E27FC236}">
                <a16:creationId xmlns:a16="http://schemas.microsoft.com/office/drawing/2014/main" id="{B28768BD-219A-8F4E-F76C-BFDA5EC85884}"/>
              </a:ext>
            </a:extLst>
          </p:cNvPr>
          <p:cNvSpPr/>
          <p:nvPr/>
        </p:nvSpPr>
        <p:spPr>
          <a:xfrm>
            <a:off x="9299923" y="2036823"/>
            <a:ext cx="1649084" cy="1649084"/>
          </a:xfrm>
          <a:prstGeom prst="ellipse">
            <a:avLst/>
          </a:prstGeom>
          <a:solidFill>
            <a:schemeClr val="bg1"/>
          </a:solidFill>
          <a:ln w="2540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421E1566-40A2-474B-B198-71CE669496D2}"/>
              </a:ext>
            </a:extLst>
          </p:cNvPr>
          <p:cNvSpPr/>
          <p:nvPr/>
        </p:nvSpPr>
        <p:spPr>
          <a:xfrm rot="10800000">
            <a:off x="1591734" y="0"/>
            <a:ext cx="1522844" cy="1809345"/>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Picture 3" descr="D:\Trabajo\Marketing\Diseño\Recursos de diseño\LogoMetro.png">
            <a:extLst>
              <a:ext uri="{FF2B5EF4-FFF2-40B4-BE49-F238E27FC236}">
                <a16:creationId xmlns:a16="http://schemas.microsoft.com/office/drawing/2014/main" id="{F9165FAF-4C5A-C7CA-EEDA-E80B047592F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267775" y="4475340"/>
            <a:ext cx="2192120" cy="126737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3541FEB8-A9E6-2F38-40BC-F2262B417126}"/>
              </a:ext>
            </a:extLst>
          </p:cNvPr>
          <p:cNvSpPr txBox="1"/>
          <p:nvPr/>
        </p:nvSpPr>
        <p:spPr>
          <a:xfrm>
            <a:off x="3369347" y="5053863"/>
            <a:ext cx="4139951" cy="553998"/>
          </a:xfrm>
          <a:prstGeom prst="rect">
            <a:avLst/>
          </a:prstGeom>
          <a:noFill/>
        </p:spPr>
        <p:txBody>
          <a:bodyPr wrap="square" lIns="0" tIns="0" rIns="0" bIns="0" rtlCol="0">
            <a:spAutoFit/>
          </a:bodyPr>
          <a:lstStyle/>
          <a:p>
            <a:r>
              <a:rPr lang="es-ES" b="1" dirty="0">
                <a:solidFill>
                  <a:schemeClr val="tx1">
                    <a:lumMod val="65000"/>
                    <a:lumOff val="35000"/>
                  </a:schemeClr>
                </a:solidFill>
                <a:latin typeface="Swis721 Cn BT" panose="020B0506020202030204" pitchFamily="34" charset="0"/>
              </a:rPr>
              <a:t>Metro de Madrid</a:t>
            </a:r>
          </a:p>
          <a:p>
            <a:r>
              <a:rPr lang="es-ES" dirty="0">
                <a:solidFill>
                  <a:schemeClr val="tx1">
                    <a:lumMod val="65000"/>
                    <a:lumOff val="35000"/>
                  </a:schemeClr>
                </a:solidFill>
                <a:latin typeface="Swis721 Cn BT" panose="020B0506020202030204" pitchFamily="34" charset="0"/>
              </a:rPr>
              <a:t>Octubre 2023</a:t>
            </a:r>
          </a:p>
        </p:txBody>
      </p:sp>
    </p:spTree>
    <p:extLst>
      <p:ext uri="{BB962C8B-B14F-4D97-AF65-F5344CB8AC3E}">
        <p14:creationId xmlns:p14="http://schemas.microsoft.com/office/powerpoint/2010/main" val="2422578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ángulo 33">
            <a:extLst>
              <a:ext uri="{FF2B5EF4-FFF2-40B4-BE49-F238E27FC236}">
                <a16:creationId xmlns:a16="http://schemas.microsoft.com/office/drawing/2014/main" id="{84824746-78C2-4E32-B12E-9BDE5338DB09}"/>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4A76A932-D164-CF5C-3CB2-18034E3F9670}"/>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C6E031EF-41AD-4DB7-94E1-9BE9EDA6EA34}"/>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C372DCA3-2301-494A-8FEA-73A4CD20FB83}"/>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D139C9E9-FD03-42FC-95AA-7FFCCE821AC1}"/>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7AD000C9-D716-4351-8FCE-448DC04FB964}"/>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2</a:t>
            </a:fld>
            <a:endParaRPr lang="es-ES" sz="1600" dirty="0">
              <a:solidFill>
                <a:schemeClr val="bg1"/>
              </a:solidFill>
              <a:latin typeface="Helvetica-Condensed" pitchFamily="2" charset="0"/>
            </a:endParaRPr>
          </a:p>
        </p:txBody>
      </p:sp>
      <p:sp>
        <p:nvSpPr>
          <p:cNvPr id="3" name="CuadroTexto 2">
            <a:extLst>
              <a:ext uri="{FF2B5EF4-FFF2-40B4-BE49-F238E27FC236}">
                <a16:creationId xmlns:a16="http://schemas.microsoft.com/office/drawing/2014/main" id="{EB1AED65-FE27-88BA-04D2-2D75825A138A}"/>
              </a:ext>
            </a:extLst>
          </p:cNvPr>
          <p:cNvSpPr txBox="1"/>
          <p:nvPr/>
        </p:nvSpPr>
        <p:spPr>
          <a:xfrm>
            <a:off x="216830" y="1636536"/>
            <a:ext cx="11098869" cy="1600438"/>
          </a:xfrm>
          <a:prstGeom prst="rect">
            <a:avLst/>
          </a:prstGeom>
          <a:noFill/>
        </p:spPr>
        <p:txBody>
          <a:bodyPr wrap="square" lIns="91440" tIns="45720" rIns="91440" bIns="45720" rtlCol="0" anchor="t">
            <a:spAutoFit/>
          </a:bodyPr>
          <a:lstStyle/>
          <a:p>
            <a:pPr marL="285750" indent="-285750" algn="just">
              <a:buClr>
                <a:srgbClr val="79C5B3"/>
              </a:buClr>
              <a:buFont typeface="Arial" panose="020B0604020202020204" pitchFamily="34" charset="0"/>
              <a:buChar char="•"/>
            </a:pPr>
            <a:r>
              <a:rPr lang="es-ES" sz="1600" dirty="0"/>
              <a:t>Sobre el sistema SAP ECC (entorno de test) de Metro de Madrid se ha obtenido el informe Data Volumen Manager que detalla en que tablas se  encuentra el mayor volumen de datos y la posible reducción de estos.</a:t>
            </a:r>
          </a:p>
          <a:p>
            <a:pPr marL="285750" indent="-285750" algn="just">
              <a:buClr>
                <a:srgbClr val="79C5B3"/>
              </a:buClr>
              <a:buFont typeface="Arial" panose="020B0604020202020204" pitchFamily="34" charset="0"/>
              <a:buChar char="•"/>
            </a:pPr>
            <a:endParaRPr lang="es-ES" sz="1600" dirty="0"/>
          </a:p>
          <a:p>
            <a:pPr marL="285750" indent="-285750" algn="just">
              <a:buClr>
                <a:srgbClr val="79C5B3"/>
              </a:buClr>
              <a:buFont typeface="Arial" panose="020B0604020202020204" pitchFamily="34" charset="0"/>
              <a:buChar char="•"/>
            </a:pPr>
            <a:r>
              <a:rPr lang="es-ES" sz="1600" dirty="0"/>
              <a:t>En la </a:t>
            </a:r>
            <a:r>
              <a:rPr lang="es-ES" sz="1600" b="1" dirty="0"/>
              <a:t>actualidad</a:t>
            </a:r>
            <a:r>
              <a:rPr lang="es-ES" sz="1600" dirty="0"/>
              <a:t> la base de datos de Metro de Madrid tiene un tamaño  de </a:t>
            </a:r>
            <a:r>
              <a:rPr lang="es-ES" sz="1600" b="1" dirty="0"/>
              <a:t>8.335 GB</a:t>
            </a:r>
            <a:r>
              <a:rPr lang="es-ES" sz="1600" dirty="0"/>
              <a:t>. De esos 8.335 GB  hay  4.468,28 GB con posibilidad de  ser archivados y/o borrados, de los cuales  si se siguen las recomendaciones de SAP </a:t>
            </a:r>
            <a:r>
              <a:rPr lang="es-ES" sz="1600" b="1" dirty="0"/>
              <a:t>se  pueden liberar hasta 4.019,21 GB </a:t>
            </a:r>
            <a:r>
              <a:rPr lang="es-ES" sz="1600" dirty="0"/>
              <a:t>, lo que supone una </a:t>
            </a:r>
            <a:r>
              <a:rPr lang="es-ES" sz="1600" b="1" dirty="0"/>
              <a:t>reducción del 48% </a:t>
            </a:r>
            <a:r>
              <a:rPr lang="es-ES" sz="1600" dirty="0"/>
              <a:t>de la base de datos</a:t>
            </a:r>
            <a:r>
              <a:rPr lang="es-ES" dirty="0"/>
              <a:t>.</a:t>
            </a:r>
          </a:p>
        </p:txBody>
      </p:sp>
      <p:pic>
        <p:nvPicPr>
          <p:cNvPr id="4" name="Imagen 3">
            <a:extLst>
              <a:ext uri="{FF2B5EF4-FFF2-40B4-BE49-F238E27FC236}">
                <a16:creationId xmlns:a16="http://schemas.microsoft.com/office/drawing/2014/main" id="{1F918393-33AF-8703-4CAE-EC3BC4338620}"/>
              </a:ext>
            </a:extLst>
          </p:cNvPr>
          <p:cNvPicPr>
            <a:picLocks noChangeAspect="1"/>
          </p:cNvPicPr>
          <p:nvPr/>
        </p:nvPicPr>
        <p:blipFill>
          <a:blip r:embed="rId3"/>
          <a:stretch>
            <a:fillRect/>
          </a:stretch>
        </p:blipFill>
        <p:spPr>
          <a:xfrm>
            <a:off x="1510237" y="3429000"/>
            <a:ext cx="7619630" cy="2612926"/>
          </a:xfrm>
          <a:prstGeom prst="rect">
            <a:avLst/>
          </a:prstGeom>
        </p:spPr>
      </p:pic>
    </p:spTree>
    <p:extLst>
      <p:ext uri="{BB962C8B-B14F-4D97-AF65-F5344CB8AC3E}">
        <p14:creationId xmlns:p14="http://schemas.microsoft.com/office/powerpoint/2010/main" val="4202728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AE05A-C651-A09B-E15D-D3D029872741}"/>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E0753B51-600D-F5E4-B42B-351F03AFE524}"/>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3DB787A1-B9D2-DFC0-3013-BA7DF894B17E}"/>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A3367D9B-E374-0788-504A-E1C463BD1DB5}"/>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AB417A28-A6F1-FB70-700C-6C5DFAD5C098}"/>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0093A68C-B4C6-3BCC-BB33-0E68A59B2F2D}"/>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6A953C3B-44C1-9A91-932B-F33EF5A99462}"/>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3</a:t>
            </a:fld>
            <a:endParaRPr lang="es-ES" sz="1600" dirty="0">
              <a:solidFill>
                <a:schemeClr val="bg1"/>
              </a:solidFill>
              <a:latin typeface="Helvetica-Condensed" pitchFamily="2" charset="0"/>
            </a:endParaRPr>
          </a:p>
        </p:txBody>
      </p:sp>
      <p:sp>
        <p:nvSpPr>
          <p:cNvPr id="5" name="CuadroTexto 4">
            <a:extLst>
              <a:ext uri="{FF2B5EF4-FFF2-40B4-BE49-F238E27FC236}">
                <a16:creationId xmlns:a16="http://schemas.microsoft.com/office/drawing/2014/main" id="{6FDFE694-7531-C5E4-DB3E-BDFF06627227}"/>
              </a:ext>
            </a:extLst>
          </p:cNvPr>
          <p:cNvSpPr txBox="1"/>
          <p:nvPr/>
        </p:nvSpPr>
        <p:spPr>
          <a:xfrm>
            <a:off x="514095" y="1596512"/>
            <a:ext cx="4248472" cy="5262979"/>
          </a:xfrm>
          <a:prstGeom prst="rect">
            <a:avLst/>
          </a:prstGeom>
          <a:noFill/>
        </p:spPr>
        <p:txBody>
          <a:bodyPr wrap="square" lIns="91440" tIns="45720" rIns="91440" bIns="45720" rtlCol="0" anchor="t">
            <a:spAutoFit/>
          </a:bodyPr>
          <a:lstStyle/>
          <a:p>
            <a:pPr marL="171450" indent="-171450" algn="just">
              <a:buClr>
                <a:srgbClr val="79C5B3"/>
              </a:buClr>
              <a:buFont typeface="Arial" panose="020B0604020202020204" pitchFamily="34" charset="0"/>
              <a:buChar char="•"/>
            </a:pPr>
            <a:r>
              <a:rPr lang="es-ES" sz="1400" dirty="0"/>
              <a:t>Dentro  las  30 tablas  de mayor tamaño,  las que se indican en la tabla de la derecha, tienen opciones de ser archivadas/borradas. Todas estas tablas tienen un volumen total de </a:t>
            </a:r>
            <a:r>
              <a:rPr lang="es-ES" sz="1400" b="1" i="0" u="none" strike="noStrike" dirty="0">
                <a:effectLst/>
                <a:cs typeface="Calibri"/>
              </a:rPr>
              <a:t>5.194,68</a:t>
            </a:r>
            <a:r>
              <a:rPr lang="es-ES" sz="1400" dirty="0"/>
              <a:t>  Gb, aunque como ya se ha indicado no se archivan/borran al 100%.</a:t>
            </a:r>
          </a:p>
          <a:p>
            <a:pPr marL="171450" indent="-171450" algn="just">
              <a:buClr>
                <a:srgbClr val="79C5B3"/>
              </a:buClr>
              <a:buFont typeface="Arial" panose="020B0604020202020204" pitchFamily="34" charset="0"/>
              <a:buChar char="•"/>
            </a:pPr>
            <a:endParaRPr lang="es-ES" sz="1400" dirty="0"/>
          </a:p>
          <a:p>
            <a:pPr marL="171450" indent="-171450" algn="just">
              <a:buClr>
                <a:srgbClr val="79C5B3"/>
              </a:buClr>
              <a:buFont typeface="Arial" panose="020B0604020202020204" pitchFamily="34" charset="0"/>
              <a:buChar char="•"/>
            </a:pPr>
            <a:r>
              <a:rPr lang="es-ES" sz="1400" dirty="0"/>
              <a:t>Para cada objeto de archivado/borrado que implique una de esas tablas hay que tener en cuenta:</a:t>
            </a:r>
          </a:p>
          <a:p>
            <a:pPr marL="171450" indent="-171450" algn="just">
              <a:buClr>
                <a:srgbClr val="79C5B3"/>
              </a:buClr>
              <a:buFont typeface="Arial" panose="020B0604020202020204" pitchFamily="34" charset="0"/>
              <a:buChar char="•"/>
            </a:pPr>
            <a:endParaRPr lang="es-ES" sz="1400" dirty="0"/>
          </a:p>
          <a:p>
            <a:pPr marL="514350" lvl="1" indent="-171450">
              <a:buFont typeface="Wingdings" panose="05000000000000000000" pitchFamily="2" charset="2"/>
              <a:buChar char="ü"/>
            </a:pPr>
            <a:r>
              <a:rPr lang="es-ES" sz="1400" dirty="0"/>
              <a:t>No se archivará/borrará toda la información de la tabla por que será necesario dejar la información más reciente</a:t>
            </a:r>
          </a:p>
          <a:p>
            <a:pPr lvl="1"/>
            <a:endParaRPr lang="es-ES" sz="1400" dirty="0"/>
          </a:p>
          <a:p>
            <a:pPr marL="514350" lvl="1" indent="-171450">
              <a:buFont typeface="Wingdings" panose="05000000000000000000" pitchFamily="2" charset="2"/>
              <a:buChar char="ü"/>
            </a:pPr>
            <a:r>
              <a:rPr lang="es-ES" sz="1400" dirty="0"/>
              <a:t>El archivado/borrado del objeto que implica esa tabla conllevará el archivado/borrado de más tablas </a:t>
            </a:r>
          </a:p>
          <a:p>
            <a:pPr lvl="1" algn="just">
              <a:buClr>
                <a:srgbClr val="79C5B3"/>
              </a:buClr>
            </a:pPr>
            <a:endParaRPr lang="es-ES" sz="1400" dirty="0"/>
          </a:p>
          <a:p>
            <a:pPr marL="171450" indent="-171450" algn="just">
              <a:buClr>
                <a:srgbClr val="79C5B3"/>
              </a:buClr>
              <a:buFont typeface="Arial" panose="020B0604020202020204" pitchFamily="34" charset="0"/>
              <a:buChar char="•"/>
            </a:pPr>
            <a:r>
              <a:rPr lang="es-ES" sz="1400" dirty="0"/>
              <a:t>Por tanto, la decisión de que objetos archivar/borrar se debe tomar en  función del coste en tiempo de archivar/borrar y la  ganancia en espacio.</a:t>
            </a:r>
          </a:p>
          <a:p>
            <a:pPr marL="171450" indent="-171450" algn="just">
              <a:buClr>
                <a:srgbClr val="79C5B3"/>
              </a:buClr>
              <a:buFont typeface="Arial" panose="020B0604020202020204" pitchFamily="34" charset="0"/>
              <a:buChar char="•"/>
            </a:pPr>
            <a:endParaRPr lang="es-ES" sz="1400" dirty="0"/>
          </a:p>
          <a:p>
            <a:pPr marL="171450" indent="-171450" algn="just">
              <a:buClr>
                <a:srgbClr val="79C5B3"/>
              </a:buClr>
              <a:buFont typeface="Arial" panose="020B0604020202020204" pitchFamily="34" charset="0"/>
              <a:buChar char="•"/>
            </a:pPr>
            <a:r>
              <a:rPr lang="es-ES" sz="1400" dirty="0"/>
              <a:t>A continuación se detallan las acciones que se deberían de acometer sobre los objetos que mayor reducción sobre la base de datos van a tener .</a:t>
            </a:r>
          </a:p>
        </p:txBody>
      </p:sp>
      <p:pic>
        <p:nvPicPr>
          <p:cNvPr id="12" name="Imagen 11">
            <a:extLst>
              <a:ext uri="{FF2B5EF4-FFF2-40B4-BE49-F238E27FC236}">
                <a16:creationId xmlns:a16="http://schemas.microsoft.com/office/drawing/2014/main" id="{82134DCD-D10D-4AAA-AB30-70C799AF7589}"/>
              </a:ext>
            </a:extLst>
          </p:cNvPr>
          <p:cNvPicPr>
            <a:picLocks noChangeAspect="1"/>
          </p:cNvPicPr>
          <p:nvPr/>
        </p:nvPicPr>
        <p:blipFill>
          <a:blip r:embed="rId3"/>
          <a:stretch>
            <a:fillRect/>
          </a:stretch>
        </p:blipFill>
        <p:spPr>
          <a:xfrm>
            <a:off x="5882054" y="1325338"/>
            <a:ext cx="4012734" cy="5361843"/>
          </a:xfrm>
          <a:prstGeom prst="rect">
            <a:avLst/>
          </a:prstGeom>
        </p:spPr>
      </p:pic>
    </p:spTree>
    <p:extLst>
      <p:ext uri="{BB962C8B-B14F-4D97-AF65-F5344CB8AC3E}">
        <p14:creationId xmlns:p14="http://schemas.microsoft.com/office/powerpoint/2010/main" val="3401854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7C268-85EB-BAF8-EC71-9E4BD8F8D3C6}"/>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357A63C9-77A7-4E4E-A098-EFC85BE445F2}"/>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17353B8C-1416-3605-9690-53CD8D322CE0}"/>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0EC0EE9A-82BB-D969-D598-85D950217E86}"/>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5E9ECB70-1C33-35DA-8357-226554F4EFFB}"/>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D9A7D6E4-D352-8F0F-C9B5-0CB63DC0E67D}"/>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623F7E58-F2F4-BC30-7D1D-6620B1951F54}"/>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4</a:t>
            </a:fld>
            <a:endParaRPr lang="es-ES" sz="1600" dirty="0">
              <a:solidFill>
                <a:schemeClr val="bg1"/>
              </a:solidFill>
              <a:latin typeface="Helvetica-Condensed" pitchFamily="2" charset="0"/>
            </a:endParaRPr>
          </a:p>
        </p:txBody>
      </p:sp>
      <p:sp>
        <p:nvSpPr>
          <p:cNvPr id="3" name="Forma libre 19">
            <a:extLst>
              <a:ext uri="{FF2B5EF4-FFF2-40B4-BE49-F238E27FC236}">
                <a16:creationId xmlns:a16="http://schemas.microsoft.com/office/drawing/2014/main" id="{915AC48F-7391-3CD8-DC9F-B709035801CF}"/>
              </a:ext>
            </a:extLst>
          </p:cNvPr>
          <p:cNvSpPr/>
          <p:nvPr/>
        </p:nvSpPr>
        <p:spPr>
          <a:xfrm rot="10800000">
            <a:off x="419099" y="1605908"/>
            <a:ext cx="9135073" cy="413905"/>
          </a:xfrm>
          <a:custGeom>
            <a:avLst/>
            <a:gdLst>
              <a:gd name="connsiteX0" fmla="*/ 210453 w 5195715"/>
              <a:gd name="connsiteY0" fmla="*/ 0 h 655026"/>
              <a:gd name="connsiteX1" fmla="*/ 5195715 w 5195715"/>
              <a:gd name="connsiteY1" fmla="*/ 0 h 655026"/>
              <a:gd name="connsiteX2" fmla="*/ 5195715 w 5195715"/>
              <a:gd name="connsiteY2" fmla="*/ 655026 h 655026"/>
              <a:gd name="connsiteX3" fmla="*/ 0 w 5195715"/>
              <a:gd name="connsiteY3" fmla="*/ 655026 h 655026"/>
            </a:gdLst>
            <a:ahLst/>
            <a:cxnLst>
              <a:cxn ang="0">
                <a:pos x="connsiteX0" y="connsiteY0"/>
              </a:cxn>
              <a:cxn ang="0">
                <a:pos x="connsiteX1" y="connsiteY1"/>
              </a:cxn>
              <a:cxn ang="0">
                <a:pos x="connsiteX2" y="connsiteY2"/>
              </a:cxn>
              <a:cxn ang="0">
                <a:pos x="connsiteX3" y="connsiteY3"/>
              </a:cxn>
            </a:cxnLst>
            <a:rect l="l" t="t" r="r" b="b"/>
            <a:pathLst>
              <a:path w="5195715" h="655026">
                <a:moveTo>
                  <a:pt x="210453" y="0"/>
                </a:moveTo>
                <a:lnTo>
                  <a:pt x="5195715" y="0"/>
                </a:lnTo>
                <a:lnTo>
                  <a:pt x="5195715" y="655026"/>
                </a:lnTo>
                <a:lnTo>
                  <a:pt x="0" y="655026"/>
                </a:lnTo>
                <a:close/>
              </a:path>
            </a:pathLst>
          </a:cu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97"/>
          </a:p>
        </p:txBody>
      </p:sp>
      <p:sp>
        <p:nvSpPr>
          <p:cNvPr id="4" name="CuadroTexto 3">
            <a:extLst>
              <a:ext uri="{FF2B5EF4-FFF2-40B4-BE49-F238E27FC236}">
                <a16:creationId xmlns:a16="http://schemas.microsoft.com/office/drawing/2014/main" id="{34886D0E-B5D6-C6CC-64C0-D952BFD9DB0A}"/>
              </a:ext>
            </a:extLst>
          </p:cNvPr>
          <p:cNvSpPr txBox="1"/>
          <p:nvPr/>
        </p:nvSpPr>
        <p:spPr>
          <a:xfrm>
            <a:off x="676560" y="2364804"/>
            <a:ext cx="8877611" cy="2677656"/>
          </a:xfrm>
          <a:prstGeom prst="rect">
            <a:avLst/>
          </a:prstGeom>
          <a:noFill/>
        </p:spPr>
        <p:txBody>
          <a:bodyPr wrap="square" lIns="91440" tIns="45720" rIns="91440" bIns="45720" rtlCol="0" anchor="t">
            <a:spAutoFit/>
          </a:bodyPr>
          <a:lstStyle/>
          <a:p>
            <a:pPr marL="171450" indent="-171450" algn="just">
              <a:buClr>
                <a:srgbClr val="79C5B3"/>
              </a:buClr>
              <a:buFont typeface="Arial" panose="020B0604020202020204" pitchFamily="34" charset="0"/>
              <a:buChar char="•"/>
            </a:pPr>
            <a:r>
              <a:rPr lang="es-ES" sz="1400" dirty="0"/>
              <a:t>La tabla </a:t>
            </a:r>
            <a:r>
              <a:rPr lang="es-ES" sz="1400" b="1" dirty="0"/>
              <a:t>SRT_MONILOG_DATA</a:t>
            </a:r>
            <a:r>
              <a:rPr lang="es-ES" sz="1400" dirty="0"/>
              <a:t>  (SOAP </a:t>
            </a:r>
            <a:r>
              <a:rPr lang="en-US" sz="1400" dirty="0"/>
              <a:t>Monitoring framework</a:t>
            </a:r>
            <a:r>
              <a:rPr lang="es-ES" sz="1400" dirty="0"/>
              <a:t>) contiene las trazas y los logs de las  ejecuciones SOAP si se ha activado la opción de grabarlos</a:t>
            </a:r>
          </a:p>
          <a:p>
            <a:pPr marL="171450" indent="-171450" algn="just">
              <a:buClr>
                <a:srgbClr val="79C5B3"/>
              </a:buClr>
              <a:buFont typeface="Arial" panose="020B0604020202020204" pitchFamily="34" charset="0"/>
              <a:buChar char="•"/>
            </a:pPr>
            <a:endParaRPr lang="es-ES" sz="1400" dirty="0"/>
          </a:p>
          <a:p>
            <a:pPr marL="171450" indent="-171450" algn="just">
              <a:buClr>
                <a:srgbClr val="79C5B3"/>
              </a:buClr>
              <a:buFont typeface="Arial" panose="020B0604020202020204" pitchFamily="34" charset="0"/>
              <a:buChar char="•"/>
            </a:pPr>
            <a:r>
              <a:rPr lang="es-ES" sz="1400" dirty="0"/>
              <a:t>En la actualidad, tiene </a:t>
            </a:r>
            <a:r>
              <a:rPr lang="es-ES" sz="1400" b="1" dirty="0"/>
              <a:t>2.895,10 GB </a:t>
            </a:r>
            <a:r>
              <a:rPr lang="es-ES" sz="1400" dirty="0"/>
              <a:t>de información. En el caso de esta información, según el standard de SAP, debería mantenerse únicamente 72 horas en  el  sistema,  salvo  que haya una  razón  funcional para mantenerla.</a:t>
            </a:r>
          </a:p>
          <a:p>
            <a:pPr marL="171450" indent="-171450" algn="just">
              <a:buClr>
                <a:srgbClr val="79C5B3"/>
              </a:buClr>
              <a:buFont typeface="Arial" panose="020B0604020202020204" pitchFamily="34" charset="0"/>
              <a:buChar char="•"/>
            </a:pPr>
            <a:endParaRPr lang="es-ES" sz="1400" dirty="0"/>
          </a:p>
          <a:p>
            <a:pPr marL="171450" indent="-171450" algn="just">
              <a:buClr>
                <a:srgbClr val="79C5B3"/>
              </a:buClr>
              <a:buFont typeface="Arial" panose="020B0604020202020204" pitchFamily="34" charset="0"/>
              <a:buChar char="•"/>
            </a:pPr>
            <a:r>
              <a:rPr lang="es-ES" sz="1400" dirty="0"/>
              <a:t>Se recomienda  revisar y aplicar las  recomendaciones de las siguientes notas  :</a:t>
            </a:r>
          </a:p>
          <a:p>
            <a:pPr lvl="1" algn="just"/>
            <a:endParaRPr lang="en-US" sz="1400" b="0" i="0" dirty="0">
              <a:solidFill>
                <a:srgbClr val="32363A"/>
              </a:solidFill>
              <a:effectLst/>
            </a:endParaRPr>
          </a:p>
          <a:p>
            <a:pPr lvl="2" algn="just"/>
            <a:r>
              <a:rPr lang="en-US" sz="1400" i="0" dirty="0">
                <a:solidFill>
                  <a:srgbClr val="32363A"/>
                </a:solidFill>
                <a:effectLst/>
              </a:rPr>
              <a:t>1311277 - Deleting the SOAP runtime tracing and logging tables</a:t>
            </a:r>
            <a:endParaRPr lang="es-ES" sz="1400" i="0" dirty="0">
              <a:solidFill>
                <a:srgbClr val="32363A"/>
              </a:solidFill>
              <a:effectLst/>
            </a:endParaRPr>
          </a:p>
          <a:p>
            <a:pPr lvl="2" algn="just"/>
            <a:r>
              <a:rPr lang="en-US" sz="1400" i="0" dirty="0">
                <a:solidFill>
                  <a:srgbClr val="32363A"/>
                </a:solidFill>
                <a:effectLst/>
              </a:rPr>
              <a:t>2231932 - ESI - How to schedule the SAP_SOAP_RUNTIME_MANAGEMENT clean-up job</a:t>
            </a:r>
          </a:p>
          <a:p>
            <a:pPr algn="just"/>
            <a:endParaRPr lang="en-US" sz="1400" dirty="0">
              <a:solidFill>
                <a:srgbClr val="32363A"/>
              </a:solidFill>
            </a:endParaRPr>
          </a:p>
          <a:p>
            <a:pPr algn="just"/>
            <a:r>
              <a:rPr lang="es-ES" sz="1400" dirty="0"/>
              <a:t>Con estas acciones se podría llegar  </a:t>
            </a:r>
            <a:r>
              <a:rPr lang="es-ES" sz="1400" b="1" dirty="0"/>
              <a:t>a reducir la base de datos en 2.5 TB</a:t>
            </a:r>
          </a:p>
        </p:txBody>
      </p:sp>
      <p:sp>
        <p:nvSpPr>
          <p:cNvPr id="6" name="Rectángulo 5">
            <a:extLst>
              <a:ext uri="{FF2B5EF4-FFF2-40B4-BE49-F238E27FC236}">
                <a16:creationId xmlns:a16="http://schemas.microsoft.com/office/drawing/2014/main" id="{D68F0620-8670-15E9-BD61-92DFF0BF2432}"/>
              </a:ext>
            </a:extLst>
          </p:cNvPr>
          <p:cNvSpPr/>
          <p:nvPr/>
        </p:nvSpPr>
        <p:spPr>
          <a:xfrm>
            <a:off x="596531" y="1705075"/>
            <a:ext cx="8512665" cy="307777"/>
          </a:xfrm>
          <a:prstGeom prst="rect">
            <a:avLst/>
          </a:prstGeom>
        </p:spPr>
        <p:txBody>
          <a:bodyPr wrap="square">
            <a:spAutoFit/>
          </a:bodyPr>
          <a:lstStyle/>
          <a:p>
            <a:r>
              <a:rPr lang="es-ES" sz="1400" b="1" dirty="0"/>
              <a:t>SRT_MONILOG_DATA: </a:t>
            </a:r>
            <a:r>
              <a:rPr lang="es-ES" sz="1400" dirty="0"/>
              <a:t>Borrado</a:t>
            </a:r>
            <a:r>
              <a:rPr lang="es-ES" sz="1400" b="1" dirty="0"/>
              <a:t> - </a:t>
            </a:r>
            <a:r>
              <a:rPr lang="es-ES" sz="1400" dirty="0"/>
              <a:t>Posibilidad de reducción hasta 2.5 TB</a:t>
            </a:r>
            <a:endParaRPr lang="es-ES" sz="1400" u="sng" dirty="0"/>
          </a:p>
        </p:txBody>
      </p:sp>
    </p:spTree>
    <p:extLst>
      <p:ext uri="{BB962C8B-B14F-4D97-AF65-F5344CB8AC3E}">
        <p14:creationId xmlns:p14="http://schemas.microsoft.com/office/powerpoint/2010/main" val="227069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9C933-FEA0-C232-4C21-CB073B936EFE}"/>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A15141D6-CB89-9E62-2B67-55FFEB9971A2}"/>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2FD8C1FA-E9A5-20F5-5F95-35659C8B157B}"/>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26BD2293-3028-E9A1-E848-739DA068A25B}"/>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385CA0C7-95B6-2F89-8521-2C5F79E0AB76}"/>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599BA4D3-600E-5E60-A12C-CD3AD65DC37F}"/>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C5F2283A-8212-1218-6AAE-74DACE358460}"/>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5</a:t>
            </a:fld>
            <a:endParaRPr lang="es-ES" sz="1600" dirty="0">
              <a:solidFill>
                <a:schemeClr val="bg1"/>
              </a:solidFill>
              <a:latin typeface="Helvetica-Condensed" pitchFamily="2" charset="0"/>
            </a:endParaRPr>
          </a:p>
        </p:txBody>
      </p:sp>
      <p:sp>
        <p:nvSpPr>
          <p:cNvPr id="3" name="Forma libre 19">
            <a:extLst>
              <a:ext uri="{FF2B5EF4-FFF2-40B4-BE49-F238E27FC236}">
                <a16:creationId xmlns:a16="http://schemas.microsoft.com/office/drawing/2014/main" id="{BCB842B2-9FCA-443A-743E-3FB07D33833D}"/>
              </a:ext>
            </a:extLst>
          </p:cNvPr>
          <p:cNvSpPr/>
          <p:nvPr/>
        </p:nvSpPr>
        <p:spPr>
          <a:xfrm rot="10800000">
            <a:off x="419099" y="1605908"/>
            <a:ext cx="9135073" cy="413905"/>
          </a:xfrm>
          <a:custGeom>
            <a:avLst/>
            <a:gdLst>
              <a:gd name="connsiteX0" fmla="*/ 210453 w 5195715"/>
              <a:gd name="connsiteY0" fmla="*/ 0 h 655026"/>
              <a:gd name="connsiteX1" fmla="*/ 5195715 w 5195715"/>
              <a:gd name="connsiteY1" fmla="*/ 0 h 655026"/>
              <a:gd name="connsiteX2" fmla="*/ 5195715 w 5195715"/>
              <a:gd name="connsiteY2" fmla="*/ 655026 h 655026"/>
              <a:gd name="connsiteX3" fmla="*/ 0 w 5195715"/>
              <a:gd name="connsiteY3" fmla="*/ 655026 h 655026"/>
            </a:gdLst>
            <a:ahLst/>
            <a:cxnLst>
              <a:cxn ang="0">
                <a:pos x="connsiteX0" y="connsiteY0"/>
              </a:cxn>
              <a:cxn ang="0">
                <a:pos x="connsiteX1" y="connsiteY1"/>
              </a:cxn>
              <a:cxn ang="0">
                <a:pos x="connsiteX2" y="connsiteY2"/>
              </a:cxn>
              <a:cxn ang="0">
                <a:pos x="connsiteX3" y="connsiteY3"/>
              </a:cxn>
            </a:cxnLst>
            <a:rect l="l" t="t" r="r" b="b"/>
            <a:pathLst>
              <a:path w="5195715" h="655026">
                <a:moveTo>
                  <a:pt x="210453" y="0"/>
                </a:moveTo>
                <a:lnTo>
                  <a:pt x="5195715" y="0"/>
                </a:lnTo>
                <a:lnTo>
                  <a:pt x="5195715" y="655026"/>
                </a:lnTo>
                <a:lnTo>
                  <a:pt x="0" y="655026"/>
                </a:lnTo>
                <a:close/>
              </a:path>
            </a:pathLst>
          </a:cu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97"/>
          </a:p>
        </p:txBody>
      </p:sp>
      <p:sp>
        <p:nvSpPr>
          <p:cNvPr id="7" name="CuadroTexto 6">
            <a:extLst>
              <a:ext uri="{FF2B5EF4-FFF2-40B4-BE49-F238E27FC236}">
                <a16:creationId xmlns:a16="http://schemas.microsoft.com/office/drawing/2014/main" id="{BDFD8A21-3CC4-A234-A916-F5341A84B6E6}"/>
              </a:ext>
            </a:extLst>
          </p:cNvPr>
          <p:cNvSpPr txBox="1"/>
          <p:nvPr/>
        </p:nvSpPr>
        <p:spPr>
          <a:xfrm>
            <a:off x="538118" y="2180650"/>
            <a:ext cx="9016054" cy="3539430"/>
          </a:xfrm>
          <a:prstGeom prst="rect">
            <a:avLst/>
          </a:prstGeom>
          <a:noFill/>
        </p:spPr>
        <p:txBody>
          <a:bodyPr wrap="square" lIns="91440" tIns="45720" rIns="91440" bIns="45720" rtlCol="0" anchor="t">
            <a:spAutoFit/>
          </a:bodyPr>
          <a:lstStyle/>
          <a:p>
            <a:pPr marL="285750" indent="-285750" algn="just">
              <a:buClr>
                <a:schemeClr val="accent4"/>
              </a:buClr>
              <a:buFont typeface="Arial" panose="020B0604020202020204" pitchFamily="34" charset="0"/>
              <a:buChar char="•"/>
            </a:pPr>
            <a:r>
              <a:rPr lang="es-ES" sz="1400" dirty="0"/>
              <a:t>La tabla </a:t>
            </a:r>
            <a:r>
              <a:rPr lang="es-ES" sz="1400" b="1" dirty="0"/>
              <a:t>SOFFCONT1</a:t>
            </a:r>
            <a:r>
              <a:rPr lang="es-ES" sz="1400" dirty="0"/>
              <a:t> (</a:t>
            </a:r>
            <a:r>
              <a:rPr lang="en-US" sz="1400" dirty="0"/>
              <a:t>Business Workplace / </a:t>
            </a:r>
            <a:r>
              <a:rPr lang="en-US" sz="1400" dirty="0" err="1"/>
              <a:t>SAPOffice</a:t>
            </a:r>
            <a:r>
              <a:rPr lang="en-US" sz="1400" dirty="0"/>
              <a:t> Data</a:t>
            </a:r>
            <a:r>
              <a:rPr lang="es-ES" sz="1400" dirty="0"/>
              <a:t>) puede contener información de varias procedencias:</a:t>
            </a:r>
          </a:p>
          <a:p>
            <a:pPr algn="just"/>
            <a:endParaRPr lang="es-ES" sz="1400" dirty="0"/>
          </a:p>
          <a:p>
            <a:pPr marL="628650" lvl="1" indent="-285750" algn="just">
              <a:buFont typeface="Wingdings" panose="05000000000000000000" pitchFamily="2" charset="2"/>
              <a:buChar char="ü"/>
            </a:pPr>
            <a:r>
              <a:rPr lang="es-ES" sz="1400" dirty="0"/>
              <a:t>Adjuntos no almacenados en un repositorio  de contenidos externos (GOS)</a:t>
            </a:r>
          </a:p>
          <a:p>
            <a:pPr lvl="1" algn="just"/>
            <a:endParaRPr lang="es-ES" sz="1400" dirty="0"/>
          </a:p>
          <a:p>
            <a:pPr marL="628650" lvl="1" indent="-285750" algn="just">
              <a:buFont typeface="Wingdings" panose="05000000000000000000" pitchFamily="2" charset="2"/>
              <a:buChar char="ü"/>
            </a:pPr>
            <a:r>
              <a:rPr lang="es-ES" sz="1400" dirty="0"/>
              <a:t>Información del </a:t>
            </a:r>
            <a:r>
              <a:rPr lang="en-US" sz="1400" dirty="0"/>
              <a:t> </a:t>
            </a:r>
            <a:r>
              <a:rPr lang="en-US" sz="1400" dirty="0" err="1"/>
              <a:t>Bussines</a:t>
            </a:r>
            <a:r>
              <a:rPr lang="en-US" sz="1400" dirty="0"/>
              <a:t> </a:t>
            </a:r>
            <a:r>
              <a:rPr lang="en-US" sz="1400" dirty="0" err="1"/>
              <a:t>Workpace</a:t>
            </a:r>
            <a:r>
              <a:rPr lang="en-US" sz="1400" dirty="0"/>
              <a:t> </a:t>
            </a:r>
            <a:r>
              <a:rPr lang="es-ES" sz="1400" dirty="0"/>
              <a:t>de los usuarios.</a:t>
            </a:r>
          </a:p>
          <a:p>
            <a:pPr algn="just"/>
            <a:endParaRPr lang="es-ES" sz="1400" dirty="0"/>
          </a:p>
          <a:p>
            <a:pPr marL="285750" indent="-285750" algn="just">
              <a:buFont typeface="Arial" panose="020B0604020202020204" pitchFamily="34" charset="0"/>
              <a:buChar char="•"/>
            </a:pPr>
            <a:r>
              <a:rPr lang="es-ES" sz="1400" dirty="0"/>
              <a:t>En la actualidad tiene </a:t>
            </a:r>
            <a:r>
              <a:rPr lang="es-ES" sz="1400" b="1" dirty="0"/>
              <a:t>576,50 GB </a:t>
            </a:r>
            <a:r>
              <a:rPr lang="es-ES" sz="1400" dirty="0"/>
              <a:t>de información y se recomienda intentar liberar ese espacio, para lo  cual  hay que identificar la procedencia de los  datos:</a:t>
            </a:r>
          </a:p>
          <a:p>
            <a:pPr algn="just"/>
            <a:endParaRPr lang="es-ES" sz="1400" dirty="0"/>
          </a:p>
          <a:p>
            <a:pPr marL="628650" lvl="1" indent="-285750" algn="just">
              <a:buFont typeface="Wingdings" panose="05000000000000000000" pitchFamily="2" charset="2"/>
              <a:buChar char="ü"/>
            </a:pPr>
            <a:r>
              <a:rPr lang="es-ES" sz="1400" dirty="0"/>
              <a:t>En el caso de que sea información  del  </a:t>
            </a:r>
            <a:r>
              <a:rPr lang="en-US" sz="1400" dirty="0" err="1"/>
              <a:t>Bussines</a:t>
            </a:r>
            <a:r>
              <a:rPr lang="en-US" sz="1400" dirty="0"/>
              <a:t>  Workplace </a:t>
            </a:r>
            <a:r>
              <a:rPr lang="es-ES" sz="1400" dirty="0"/>
              <a:t>de los usuarios, existen  una  serie de  </a:t>
            </a:r>
            <a:r>
              <a:rPr lang="en-US" sz="1400" dirty="0"/>
              <a:t>reports</a:t>
            </a:r>
            <a:r>
              <a:rPr lang="es-ES" sz="1400" dirty="0"/>
              <a:t> (RSBCS_REORG, RSSOTRCL, RSSO_DELETE_PRIVATE </a:t>
            </a:r>
            <a:r>
              <a:rPr lang="es-ES" sz="1400" dirty="0" err="1"/>
              <a:t>etc</a:t>
            </a:r>
            <a:r>
              <a:rPr lang="es-ES" sz="1400" dirty="0"/>
              <a:t>) que permiten liberar adjuntos antiguos, mensajes sin referencia, etc. Se recomienda revisar la documentación de SAP relativa a estos </a:t>
            </a:r>
            <a:r>
              <a:rPr lang="en-US" sz="1400" dirty="0"/>
              <a:t>reports,</a:t>
            </a:r>
            <a:r>
              <a:rPr lang="es-ES" sz="1400" dirty="0"/>
              <a:t> analizar en detalle la información  contenida y  ejecutar los </a:t>
            </a:r>
            <a:r>
              <a:rPr lang="en-US" sz="1400" dirty="0"/>
              <a:t>reports</a:t>
            </a:r>
            <a:r>
              <a:rPr lang="es-ES" sz="1400" dirty="0"/>
              <a:t> adecuados .</a:t>
            </a:r>
          </a:p>
          <a:p>
            <a:pPr lvl="1" algn="just"/>
            <a:endParaRPr lang="es-ES" sz="1400" dirty="0"/>
          </a:p>
          <a:p>
            <a:pPr marL="628650" lvl="1" indent="-285750" algn="just">
              <a:buFont typeface="Wingdings" panose="05000000000000000000" pitchFamily="2" charset="2"/>
              <a:buChar char="ü"/>
            </a:pPr>
            <a:r>
              <a:rPr lang="es-ES" sz="1400" dirty="0"/>
              <a:t>Si se trata de  información de adjuntos, se recomienda activar la opción de almacenar esos adjuntos en un repositorio  externo a SAP y migrar el  contenido  de la BBDD al nuevo repositorio.   </a:t>
            </a:r>
          </a:p>
        </p:txBody>
      </p:sp>
      <p:sp>
        <p:nvSpPr>
          <p:cNvPr id="10" name="Rectángulo 9">
            <a:extLst>
              <a:ext uri="{FF2B5EF4-FFF2-40B4-BE49-F238E27FC236}">
                <a16:creationId xmlns:a16="http://schemas.microsoft.com/office/drawing/2014/main" id="{4DF7390E-EA48-851E-5F39-FE7E1CDA705B}"/>
              </a:ext>
            </a:extLst>
          </p:cNvPr>
          <p:cNvSpPr/>
          <p:nvPr/>
        </p:nvSpPr>
        <p:spPr>
          <a:xfrm>
            <a:off x="538118" y="1658598"/>
            <a:ext cx="8640960" cy="307777"/>
          </a:xfrm>
          <a:prstGeom prst="rect">
            <a:avLst/>
          </a:prstGeom>
        </p:spPr>
        <p:txBody>
          <a:bodyPr wrap="square">
            <a:spAutoFit/>
          </a:bodyPr>
          <a:lstStyle/>
          <a:p>
            <a:r>
              <a:rPr lang="es-ES" sz="1400" b="1" dirty="0"/>
              <a:t>SOFFCONT1: </a:t>
            </a:r>
            <a:r>
              <a:rPr lang="es-ES" sz="1400" dirty="0"/>
              <a:t>Archivado</a:t>
            </a:r>
            <a:r>
              <a:rPr lang="es-ES" sz="1400" b="1" dirty="0"/>
              <a:t> - </a:t>
            </a:r>
            <a:r>
              <a:rPr lang="es-ES" sz="1400" dirty="0"/>
              <a:t>Posibilidad de reducción hasta 576,50 GB</a:t>
            </a:r>
            <a:endParaRPr lang="es-ES" sz="1400" u="sng" dirty="0">
              <a:solidFill>
                <a:srgbClr val="FF0000"/>
              </a:solidFill>
            </a:endParaRPr>
          </a:p>
        </p:txBody>
      </p:sp>
    </p:spTree>
    <p:extLst>
      <p:ext uri="{BB962C8B-B14F-4D97-AF65-F5344CB8AC3E}">
        <p14:creationId xmlns:p14="http://schemas.microsoft.com/office/powerpoint/2010/main" val="3912905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F5322E-13A4-0152-EC7E-2D52073F5A20}"/>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D898EF01-F430-D43B-85EA-E8572F298347}"/>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19C273AC-B669-FC08-0D8B-B1E8A605742F}"/>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70AC5458-4C0C-70DC-2DDC-DC12576FBE4E}"/>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F917BED3-AD17-08F2-09F4-307008A8514F}"/>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D5D411B4-188A-6639-5686-CF8EC67CD481}"/>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674535DD-1A0C-85D2-A805-CCF4DBBA515E}"/>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6</a:t>
            </a:fld>
            <a:endParaRPr lang="es-ES" sz="1600" dirty="0">
              <a:solidFill>
                <a:schemeClr val="bg1"/>
              </a:solidFill>
              <a:latin typeface="Helvetica-Condensed" pitchFamily="2" charset="0"/>
            </a:endParaRPr>
          </a:p>
        </p:txBody>
      </p:sp>
      <p:sp>
        <p:nvSpPr>
          <p:cNvPr id="3" name="Forma libre 19">
            <a:extLst>
              <a:ext uri="{FF2B5EF4-FFF2-40B4-BE49-F238E27FC236}">
                <a16:creationId xmlns:a16="http://schemas.microsoft.com/office/drawing/2014/main" id="{A4D552F5-8E76-B316-AD88-48EA545FB21F}"/>
              </a:ext>
            </a:extLst>
          </p:cNvPr>
          <p:cNvSpPr/>
          <p:nvPr/>
        </p:nvSpPr>
        <p:spPr>
          <a:xfrm rot="10800000">
            <a:off x="419099" y="1605908"/>
            <a:ext cx="9135073" cy="413905"/>
          </a:xfrm>
          <a:custGeom>
            <a:avLst/>
            <a:gdLst>
              <a:gd name="connsiteX0" fmla="*/ 210453 w 5195715"/>
              <a:gd name="connsiteY0" fmla="*/ 0 h 655026"/>
              <a:gd name="connsiteX1" fmla="*/ 5195715 w 5195715"/>
              <a:gd name="connsiteY1" fmla="*/ 0 h 655026"/>
              <a:gd name="connsiteX2" fmla="*/ 5195715 w 5195715"/>
              <a:gd name="connsiteY2" fmla="*/ 655026 h 655026"/>
              <a:gd name="connsiteX3" fmla="*/ 0 w 5195715"/>
              <a:gd name="connsiteY3" fmla="*/ 655026 h 655026"/>
            </a:gdLst>
            <a:ahLst/>
            <a:cxnLst>
              <a:cxn ang="0">
                <a:pos x="connsiteX0" y="connsiteY0"/>
              </a:cxn>
              <a:cxn ang="0">
                <a:pos x="connsiteX1" y="connsiteY1"/>
              </a:cxn>
              <a:cxn ang="0">
                <a:pos x="connsiteX2" y="connsiteY2"/>
              </a:cxn>
              <a:cxn ang="0">
                <a:pos x="connsiteX3" y="connsiteY3"/>
              </a:cxn>
            </a:cxnLst>
            <a:rect l="l" t="t" r="r" b="b"/>
            <a:pathLst>
              <a:path w="5195715" h="655026">
                <a:moveTo>
                  <a:pt x="210453" y="0"/>
                </a:moveTo>
                <a:lnTo>
                  <a:pt x="5195715" y="0"/>
                </a:lnTo>
                <a:lnTo>
                  <a:pt x="5195715" y="655026"/>
                </a:lnTo>
                <a:lnTo>
                  <a:pt x="0" y="655026"/>
                </a:lnTo>
                <a:close/>
              </a:path>
            </a:pathLst>
          </a:cu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97"/>
          </a:p>
        </p:txBody>
      </p:sp>
      <p:sp>
        <p:nvSpPr>
          <p:cNvPr id="4" name="CuadroTexto 3">
            <a:extLst>
              <a:ext uri="{FF2B5EF4-FFF2-40B4-BE49-F238E27FC236}">
                <a16:creationId xmlns:a16="http://schemas.microsoft.com/office/drawing/2014/main" id="{B6BABB53-1A91-CC30-8AE8-7112A8556590}"/>
              </a:ext>
            </a:extLst>
          </p:cNvPr>
          <p:cNvSpPr txBox="1"/>
          <p:nvPr/>
        </p:nvSpPr>
        <p:spPr>
          <a:xfrm>
            <a:off x="578833" y="2145606"/>
            <a:ext cx="8825875" cy="2893100"/>
          </a:xfrm>
          <a:prstGeom prst="rect">
            <a:avLst/>
          </a:prstGeom>
          <a:noFill/>
        </p:spPr>
        <p:txBody>
          <a:bodyPr wrap="square" lIns="91440" tIns="45720" rIns="91440" bIns="45720" rtlCol="0" anchor="t">
            <a:spAutoFit/>
          </a:bodyPr>
          <a:lstStyle/>
          <a:p>
            <a:pPr marL="171450" indent="-171450" algn="l">
              <a:buFont typeface="Arial" panose="020B0604020202020204" pitchFamily="34" charset="0"/>
              <a:buChar char="•"/>
            </a:pPr>
            <a:endParaRPr lang="es-ES" sz="1400" dirty="0"/>
          </a:p>
          <a:p>
            <a:pPr marL="171450" indent="-171450" algn="just">
              <a:buClr>
                <a:schemeClr val="accent4"/>
              </a:buClr>
              <a:buFont typeface="Arial" panose="020B0604020202020204" pitchFamily="34" charset="0"/>
              <a:buChar char="•"/>
            </a:pPr>
            <a:r>
              <a:rPr lang="es-ES" sz="1400" dirty="0"/>
              <a:t>Tablas</a:t>
            </a:r>
            <a:r>
              <a:rPr lang="en-US" sz="1400" dirty="0"/>
              <a:t> </a:t>
            </a:r>
            <a:r>
              <a:rPr lang="en-US" sz="1400" b="1" dirty="0"/>
              <a:t>PPOIX</a:t>
            </a:r>
            <a:r>
              <a:rPr lang="en-US" sz="1400" dirty="0"/>
              <a:t> y  </a:t>
            </a:r>
            <a:r>
              <a:rPr lang="en-US" sz="1400" b="1" dirty="0"/>
              <a:t>PPOPX</a:t>
            </a:r>
            <a:r>
              <a:rPr lang="en-US" sz="1400" dirty="0"/>
              <a:t>  (HR Payroll Posting to Accounting Data). </a:t>
            </a:r>
            <a:r>
              <a:rPr lang="es-ES" sz="1400" dirty="0"/>
              <a:t>Estas tablas , contienen información que asigna las líneas del documento de contabilización creadas a la información de resultados de nómina (PCL2). Esta información de índice se utiliza para explicar las partidas contabilizadas en contabilidad (FI/CO) y para determinar lo que se contabilizó originalmente al contabilizar diferencias contables retroactivas.</a:t>
            </a:r>
            <a:endParaRPr lang="en-US" sz="1400" dirty="0"/>
          </a:p>
          <a:p>
            <a:pPr marL="171450" indent="-171450" algn="just">
              <a:buClr>
                <a:schemeClr val="accent4"/>
              </a:buClr>
              <a:buFont typeface="Arial" panose="020B0604020202020204" pitchFamily="34" charset="0"/>
              <a:buChar char="•"/>
            </a:pPr>
            <a:endParaRPr lang="en-US" sz="1400" dirty="0"/>
          </a:p>
          <a:p>
            <a:pPr marL="171450" indent="-171450" algn="just">
              <a:buClr>
                <a:schemeClr val="accent4"/>
              </a:buClr>
              <a:buFont typeface="Arial" panose="020B0604020202020204" pitchFamily="34" charset="0"/>
              <a:buChar char="•"/>
            </a:pPr>
            <a:r>
              <a:rPr lang="es-ES" sz="1400" dirty="0"/>
              <a:t>Según  el análisis del  DVM el  76% de la  información actual  de estas tablas  (</a:t>
            </a:r>
            <a:r>
              <a:rPr lang="es-ES" sz="1400" b="1" dirty="0"/>
              <a:t>534,13 + 344,14 GB</a:t>
            </a:r>
            <a:r>
              <a:rPr lang="es-ES" sz="1400" dirty="0"/>
              <a:t>)  es relativa a simulaciones de  nómina  o ejecuciones de nómina marcadas para borrado. </a:t>
            </a:r>
          </a:p>
          <a:p>
            <a:pPr marL="171450" indent="-171450" algn="just">
              <a:buClr>
                <a:schemeClr val="accent4"/>
              </a:buClr>
              <a:buFont typeface="Arial" panose="020B0604020202020204" pitchFamily="34" charset="0"/>
              <a:buChar char="•"/>
            </a:pPr>
            <a:endParaRPr lang="en-US" sz="1400" dirty="0"/>
          </a:p>
          <a:p>
            <a:pPr marL="171450" indent="-171450" algn="just">
              <a:buClr>
                <a:schemeClr val="accent4"/>
              </a:buClr>
              <a:buFont typeface="Arial" panose="020B0604020202020204" pitchFamily="34" charset="0"/>
              <a:buChar char="•"/>
            </a:pPr>
            <a:r>
              <a:rPr lang="es-ES" sz="1400" dirty="0"/>
              <a:t>De acuerdo con las instrucciones del  DVM, se debería borrar esa información no necesaria, desde la transacción PCP0 o con el  </a:t>
            </a:r>
            <a:r>
              <a:rPr lang="en-US" sz="1400" dirty="0"/>
              <a:t>report</a:t>
            </a:r>
            <a:r>
              <a:rPr lang="es-ES" sz="1400" dirty="0"/>
              <a:t> RPCIPQ00, con lo que se estima se puedan  </a:t>
            </a:r>
            <a:r>
              <a:rPr lang="es-ES" sz="1400" b="1" dirty="0"/>
              <a:t>recuperar unos 667,28 GB</a:t>
            </a:r>
            <a:r>
              <a:rPr lang="es-ES" sz="1400" dirty="0"/>
              <a:t> ( 76% del total ).</a:t>
            </a:r>
          </a:p>
          <a:p>
            <a:pPr marL="171450" indent="-171450" algn="just">
              <a:buClr>
                <a:schemeClr val="accent4"/>
              </a:buClr>
              <a:buFont typeface="Arial" panose="020B0604020202020204" pitchFamily="34" charset="0"/>
              <a:buChar char="•"/>
            </a:pPr>
            <a:endParaRPr lang="es-ES" sz="1400" dirty="0"/>
          </a:p>
          <a:p>
            <a:pPr marL="171450" indent="-171450" algn="just">
              <a:buClr>
                <a:schemeClr val="accent4"/>
              </a:buClr>
              <a:buFont typeface="Arial" panose="020B0604020202020204" pitchFamily="34" charset="0"/>
              <a:buChar char="•"/>
            </a:pPr>
            <a:r>
              <a:rPr lang="es-ES" sz="1400" dirty="0"/>
              <a:t>Se recomienda cotejar con el equipo funcional de RRHH la posibilidad de liberar ese espacio las instrucciones de SAP.</a:t>
            </a:r>
          </a:p>
        </p:txBody>
      </p:sp>
      <p:sp>
        <p:nvSpPr>
          <p:cNvPr id="5" name="Rectángulo 4">
            <a:extLst>
              <a:ext uri="{FF2B5EF4-FFF2-40B4-BE49-F238E27FC236}">
                <a16:creationId xmlns:a16="http://schemas.microsoft.com/office/drawing/2014/main" id="{35E32A70-5EB3-61CA-789C-EDC3C421A606}"/>
              </a:ext>
            </a:extLst>
          </p:cNvPr>
          <p:cNvSpPr/>
          <p:nvPr/>
        </p:nvSpPr>
        <p:spPr>
          <a:xfrm>
            <a:off x="679358" y="1723927"/>
            <a:ext cx="8473801" cy="307777"/>
          </a:xfrm>
          <a:prstGeom prst="rect">
            <a:avLst/>
          </a:prstGeom>
        </p:spPr>
        <p:txBody>
          <a:bodyPr wrap="square">
            <a:spAutoFit/>
          </a:bodyPr>
          <a:lstStyle/>
          <a:p>
            <a:r>
              <a:rPr lang="es-ES" sz="1400" b="1" dirty="0"/>
              <a:t>PPOIX y  PPOPX: </a:t>
            </a:r>
            <a:r>
              <a:rPr lang="es-ES" sz="1400" dirty="0"/>
              <a:t>Borrado</a:t>
            </a:r>
            <a:r>
              <a:rPr lang="es-ES" sz="1400" b="1" dirty="0"/>
              <a:t> - </a:t>
            </a:r>
            <a:r>
              <a:rPr lang="es-ES" sz="1400" dirty="0"/>
              <a:t>Posibilidad de reducción hasta 667 GB </a:t>
            </a:r>
            <a:endParaRPr lang="es-ES" sz="1400" b="1" dirty="0"/>
          </a:p>
        </p:txBody>
      </p:sp>
    </p:spTree>
    <p:extLst>
      <p:ext uri="{BB962C8B-B14F-4D97-AF65-F5344CB8AC3E}">
        <p14:creationId xmlns:p14="http://schemas.microsoft.com/office/powerpoint/2010/main" val="3901597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02690-B59A-238E-1332-4492E0488430}"/>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36DF0E6E-C141-EAD6-CACB-1737083CB617}"/>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76FD5825-6351-C4C0-B15B-817EE2B75FD4}"/>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BF8AD4E9-0E85-4FA7-D888-E3A6FF52121A}"/>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2E632AE8-BCCD-9EA2-6678-54F5FF46AB81}"/>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1B490B2F-6324-0279-AAB6-CC9EE5383D83}"/>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985DBFEF-D0BB-294A-23DD-1C425A5D2096}"/>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7</a:t>
            </a:fld>
            <a:endParaRPr lang="es-ES" sz="1600" dirty="0">
              <a:solidFill>
                <a:schemeClr val="bg1"/>
              </a:solidFill>
              <a:latin typeface="Helvetica-Condensed" pitchFamily="2" charset="0"/>
            </a:endParaRPr>
          </a:p>
        </p:txBody>
      </p:sp>
      <p:sp>
        <p:nvSpPr>
          <p:cNvPr id="3" name="Forma libre 19">
            <a:extLst>
              <a:ext uri="{FF2B5EF4-FFF2-40B4-BE49-F238E27FC236}">
                <a16:creationId xmlns:a16="http://schemas.microsoft.com/office/drawing/2014/main" id="{5BB3ADCC-B053-1BAB-95A0-637DA2CEB9C2}"/>
              </a:ext>
            </a:extLst>
          </p:cNvPr>
          <p:cNvSpPr/>
          <p:nvPr/>
        </p:nvSpPr>
        <p:spPr>
          <a:xfrm rot="10800000">
            <a:off x="419099" y="1605908"/>
            <a:ext cx="9135073" cy="413905"/>
          </a:xfrm>
          <a:custGeom>
            <a:avLst/>
            <a:gdLst>
              <a:gd name="connsiteX0" fmla="*/ 210453 w 5195715"/>
              <a:gd name="connsiteY0" fmla="*/ 0 h 655026"/>
              <a:gd name="connsiteX1" fmla="*/ 5195715 w 5195715"/>
              <a:gd name="connsiteY1" fmla="*/ 0 h 655026"/>
              <a:gd name="connsiteX2" fmla="*/ 5195715 w 5195715"/>
              <a:gd name="connsiteY2" fmla="*/ 655026 h 655026"/>
              <a:gd name="connsiteX3" fmla="*/ 0 w 5195715"/>
              <a:gd name="connsiteY3" fmla="*/ 655026 h 655026"/>
            </a:gdLst>
            <a:ahLst/>
            <a:cxnLst>
              <a:cxn ang="0">
                <a:pos x="connsiteX0" y="connsiteY0"/>
              </a:cxn>
              <a:cxn ang="0">
                <a:pos x="connsiteX1" y="connsiteY1"/>
              </a:cxn>
              <a:cxn ang="0">
                <a:pos x="connsiteX2" y="connsiteY2"/>
              </a:cxn>
              <a:cxn ang="0">
                <a:pos x="connsiteX3" y="connsiteY3"/>
              </a:cxn>
            </a:cxnLst>
            <a:rect l="l" t="t" r="r" b="b"/>
            <a:pathLst>
              <a:path w="5195715" h="655026">
                <a:moveTo>
                  <a:pt x="210453" y="0"/>
                </a:moveTo>
                <a:lnTo>
                  <a:pt x="5195715" y="0"/>
                </a:lnTo>
                <a:lnTo>
                  <a:pt x="5195715" y="655026"/>
                </a:lnTo>
                <a:lnTo>
                  <a:pt x="0" y="655026"/>
                </a:lnTo>
                <a:close/>
              </a:path>
            </a:pathLst>
          </a:cu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97"/>
          </a:p>
        </p:txBody>
      </p:sp>
      <p:sp>
        <p:nvSpPr>
          <p:cNvPr id="6" name="CuadroTexto 5">
            <a:extLst>
              <a:ext uri="{FF2B5EF4-FFF2-40B4-BE49-F238E27FC236}">
                <a16:creationId xmlns:a16="http://schemas.microsoft.com/office/drawing/2014/main" id="{57B0DCB2-4181-6A59-C24C-E41DF3678345}"/>
              </a:ext>
            </a:extLst>
          </p:cNvPr>
          <p:cNvSpPr txBox="1"/>
          <p:nvPr/>
        </p:nvSpPr>
        <p:spPr>
          <a:xfrm>
            <a:off x="466304" y="1984071"/>
            <a:ext cx="9087868" cy="2031325"/>
          </a:xfrm>
          <a:prstGeom prst="rect">
            <a:avLst/>
          </a:prstGeom>
          <a:noFill/>
        </p:spPr>
        <p:txBody>
          <a:bodyPr wrap="square" lIns="91440" tIns="45720" rIns="91440" bIns="45720" rtlCol="0" anchor="t">
            <a:spAutoFit/>
          </a:bodyPr>
          <a:lstStyle/>
          <a:p>
            <a:pPr algn="l"/>
            <a:endParaRPr lang="es-ES" sz="1400" dirty="0"/>
          </a:p>
          <a:p>
            <a:pPr marL="285750" indent="-285750" algn="just">
              <a:buClr>
                <a:schemeClr val="accent4"/>
              </a:buClr>
              <a:buFont typeface="Arial" panose="020B0604020202020204" pitchFamily="34" charset="0"/>
              <a:buChar char="•"/>
            </a:pPr>
            <a:r>
              <a:rPr lang="es-ES" sz="1400" dirty="0"/>
              <a:t>Tabla</a:t>
            </a:r>
            <a:r>
              <a:rPr lang="en-US" sz="1400" dirty="0"/>
              <a:t> </a:t>
            </a:r>
            <a:r>
              <a:rPr lang="en-US" sz="1400" b="1" dirty="0"/>
              <a:t>DBTABLOG</a:t>
            </a:r>
            <a:r>
              <a:rPr lang="en-US" sz="1400" dirty="0"/>
              <a:t> (Log Records of Table Changes): </a:t>
            </a:r>
            <a:r>
              <a:rPr lang="es-ES" sz="1400" dirty="0"/>
              <a:t>contiene los logs de cambios en tablas . </a:t>
            </a:r>
          </a:p>
          <a:p>
            <a:pPr marL="285750" indent="-285750" algn="just">
              <a:buClr>
                <a:schemeClr val="accent4"/>
              </a:buClr>
              <a:buFont typeface="Arial" panose="020B0604020202020204" pitchFamily="34" charset="0"/>
              <a:buChar char="•"/>
            </a:pPr>
            <a:endParaRPr lang="es-ES" sz="1400" dirty="0"/>
          </a:p>
          <a:p>
            <a:pPr marL="285750" indent="-285750" algn="just">
              <a:buClr>
                <a:schemeClr val="accent4"/>
              </a:buClr>
              <a:buFont typeface="Arial" panose="020B0604020202020204" pitchFamily="34" charset="0"/>
              <a:buChar char="•"/>
            </a:pPr>
            <a:r>
              <a:rPr lang="es-ES" sz="1400" dirty="0"/>
              <a:t>En la actualidad contiene </a:t>
            </a:r>
            <a:r>
              <a:rPr lang="es-ES" sz="1400" b="1" dirty="0"/>
              <a:t>268,62 GB </a:t>
            </a:r>
            <a:r>
              <a:rPr lang="es-ES" sz="1400" dirty="0"/>
              <a:t>de datos, con información que se ha empezado a generar, en el año  2000.</a:t>
            </a:r>
          </a:p>
          <a:p>
            <a:pPr marL="285750" indent="-285750" algn="just">
              <a:buClr>
                <a:schemeClr val="accent4"/>
              </a:buClr>
              <a:buFont typeface="Arial" panose="020B0604020202020204" pitchFamily="34" charset="0"/>
              <a:buChar char="•"/>
            </a:pPr>
            <a:endParaRPr lang="en-US" sz="1400" dirty="0"/>
          </a:p>
          <a:p>
            <a:pPr marL="285750" indent="-285750" algn="just">
              <a:buClr>
                <a:schemeClr val="accent4"/>
              </a:buClr>
              <a:buFont typeface="Arial" panose="020B0604020202020204" pitchFamily="34" charset="0"/>
              <a:buChar char="•"/>
            </a:pPr>
            <a:r>
              <a:rPr lang="es-ES" sz="1400" dirty="0"/>
              <a:t>Existe la  posibilidad de borrar información con el </a:t>
            </a:r>
            <a:r>
              <a:rPr lang="en-US" sz="1400" dirty="0"/>
              <a:t>report</a:t>
            </a:r>
            <a:r>
              <a:rPr lang="es-ES" sz="1400" dirty="0"/>
              <a:t> RSTBPDEL, según la fecha de selección o archivado con el objeto BC_DBLOGS.</a:t>
            </a:r>
          </a:p>
          <a:p>
            <a:pPr marL="285750" indent="-285750" algn="just">
              <a:buClr>
                <a:schemeClr val="accent4"/>
              </a:buClr>
              <a:buFont typeface="Arial" panose="020B0604020202020204" pitchFamily="34" charset="0"/>
              <a:buChar char="•"/>
            </a:pPr>
            <a:endParaRPr lang="es-ES" sz="1400" dirty="0"/>
          </a:p>
          <a:p>
            <a:pPr marL="285750" indent="-285750" algn="just">
              <a:buClr>
                <a:schemeClr val="accent4"/>
              </a:buClr>
              <a:buFont typeface="Arial" panose="020B0604020202020204" pitchFamily="34" charset="0"/>
              <a:buChar char="•"/>
            </a:pPr>
            <a:r>
              <a:rPr lang="es-ES" sz="1400" dirty="0"/>
              <a:t>Se debe analizar la  necesidad de conservar el contenido  de esa tabla y valorar las opciones de archivado y o borrado.</a:t>
            </a:r>
          </a:p>
        </p:txBody>
      </p:sp>
      <p:sp>
        <p:nvSpPr>
          <p:cNvPr id="7" name="Rectángulo 6">
            <a:extLst>
              <a:ext uri="{FF2B5EF4-FFF2-40B4-BE49-F238E27FC236}">
                <a16:creationId xmlns:a16="http://schemas.microsoft.com/office/drawing/2014/main" id="{401BEC1A-AF34-3133-004A-6A0B2EBA9056}"/>
              </a:ext>
            </a:extLst>
          </p:cNvPr>
          <p:cNvSpPr/>
          <p:nvPr/>
        </p:nvSpPr>
        <p:spPr>
          <a:xfrm>
            <a:off x="525634" y="1688163"/>
            <a:ext cx="7488510" cy="307777"/>
          </a:xfrm>
          <a:prstGeom prst="rect">
            <a:avLst/>
          </a:prstGeom>
        </p:spPr>
        <p:txBody>
          <a:bodyPr wrap="square">
            <a:spAutoFit/>
          </a:bodyPr>
          <a:lstStyle/>
          <a:p>
            <a:r>
              <a:rPr lang="es-ES" sz="1400" b="1" dirty="0"/>
              <a:t>DBTABLOG: </a:t>
            </a:r>
            <a:r>
              <a:rPr lang="es-ES" sz="1400" dirty="0"/>
              <a:t>Borrado</a:t>
            </a:r>
            <a:r>
              <a:rPr lang="es-ES" sz="1400" b="1" dirty="0"/>
              <a:t> - </a:t>
            </a:r>
            <a:r>
              <a:rPr lang="es-ES" sz="1400" dirty="0"/>
              <a:t>Posibilidad de reducción hasta 268,62 GB</a:t>
            </a:r>
            <a:endParaRPr lang="es-ES" sz="1400" b="1" dirty="0">
              <a:solidFill>
                <a:srgbClr val="FF0000"/>
              </a:solidFill>
            </a:endParaRPr>
          </a:p>
        </p:txBody>
      </p:sp>
    </p:spTree>
    <p:extLst>
      <p:ext uri="{BB962C8B-B14F-4D97-AF65-F5344CB8AC3E}">
        <p14:creationId xmlns:p14="http://schemas.microsoft.com/office/powerpoint/2010/main" val="1329634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36D83-B86F-AA74-0A82-798A652A1820}"/>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82925981-DD85-6512-CB97-109B572DB2A5}"/>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B1A03BAB-0C86-8DDB-9B84-2F388A656FCC}"/>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A7FA2B28-928A-A287-31E0-9D0F7102F7BE}"/>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cxnSp>
        <p:nvCxnSpPr>
          <p:cNvPr id="9" name="Conector recto 8">
            <a:extLst>
              <a:ext uri="{FF2B5EF4-FFF2-40B4-BE49-F238E27FC236}">
                <a16:creationId xmlns:a16="http://schemas.microsoft.com/office/drawing/2014/main" id="{C3EF9316-FBCA-838D-0259-B7E1CFE6069D}"/>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4C4728F0-779F-BC15-40AE-B7B38E059CA9}"/>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19FFFA42-B2CE-D9F8-C440-B50B706D5F89}"/>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8</a:t>
            </a:fld>
            <a:endParaRPr lang="es-ES" sz="1600" dirty="0">
              <a:solidFill>
                <a:schemeClr val="bg1"/>
              </a:solidFill>
              <a:latin typeface="Helvetica-Condensed" pitchFamily="2" charset="0"/>
            </a:endParaRPr>
          </a:p>
        </p:txBody>
      </p:sp>
      <p:sp>
        <p:nvSpPr>
          <p:cNvPr id="4" name="Forma libre 19">
            <a:extLst>
              <a:ext uri="{FF2B5EF4-FFF2-40B4-BE49-F238E27FC236}">
                <a16:creationId xmlns:a16="http://schemas.microsoft.com/office/drawing/2014/main" id="{B7EF1C61-5701-3872-D1E0-9E4467F38CE9}"/>
              </a:ext>
            </a:extLst>
          </p:cNvPr>
          <p:cNvSpPr/>
          <p:nvPr/>
        </p:nvSpPr>
        <p:spPr>
          <a:xfrm rot="10800000">
            <a:off x="351826" y="1705075"/>
            <a:ext cx="9135073" cy="414000"/>
          </a:xfrm>
          <a:custGeom>
            <a:avLst/>
            <a:gdLst>
              <a:gd name="connsiteX0" fmla="*/ 210453 w 5195715"/>
              <a:gd name="connsiteY0" fmla="*/ 0 h 655026"/>
              <a:gd name="connsiteX1" fmla="*/ 5195715 w 5195715"/>
              <a:gd name="connsiteY1" fmla="*/ 0 h 655026"/>
              <a:gd name="connsiteX2" fmla="*/ 5195715 w 5195715"/>
              <a:gd name="connsiteY2" fmla="*/ 655026 h 655026"/>
              <a:gd name="connsiteX3" fmla="*/ 0 w 5195715"/>
              <a:gd name="connsiteY3" fmla="*/ 655026 h 655026"/>
            </a:gdLst>
            <a:ahLst/>
            <a:cxnLst>
              <a:cxn ang="0">
                <a:pos x="connsiteX0" y="connsiteY0"/>
              </a:cxn>
              <a:cxn ang="0">
                <a:pos x="connsiteX1" y="connsiteY1"/>
              </a:cxn>
              <a:cxn ang="0">
                <a:pos x="connsiteX2" y="connsiteY2"/>
              </a:cxn>
              <a:cxn ang="0">
                <a:pos x="connsiteX3" y="connsiteY3"/>
              </a:cxn>
            </a:cxnLst>
            <a:rect l="l" t="t" r="r" b="b"/>
            <a:pathLst>
              <a:path w="5195715" h="655026">
                <a:moveTo>
                  <a:pt x="210453" y="0"/>
                </a:moveTo>
                <a:lnTo>
                  <a:pt x="5195715" y="0"/>
                </a:lnTo>
                <a:lnTo>
                  <a:pt x="5195715" y="655026"/>
                </a:lnTo>
                <a:lnTo>
                  <a:pt x="0" y="655026"/>
                </a:lnTo>
                <a:close/>
              </a:path>
            </a:pathLst>
          </a:cu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97"/>
          </a:p>
        </p:txBody>
      </p:sp>
      <p:sp>
        <p:nvSpPr>
          <p:cNvPr id="5" name="CuadroTexto 4">
            <a:extLst>
              <a:ext uri="{FF2B5EF4-FFF2-40B4-BE49-F238E27FC236}">
                <a16:creationId xmlns:a16="http://schemas.microsoft.com/office/drawing/2014/main" id="{7CC00112-D5F6-8374-C6FA-69DBF8AB2C2D}"/>
              </a:ext>
            </a:extLst>
          </p:cNvPr>
          <p:cNvSpPr txBox="1"/>
          <p:nvPr/>
        </p:nvSpPr>
        <p:spPr>
          <a:xfrm>
            <a:off x="601479" y="2067622"/>
            <a:ext cx="8424456" cy="1384995"/>
          </a:xfrm>
          <a:prstGeom prst="rect">
            <a:avLst/>
          </a:prstGeom>
          <a:noFill/>
        </p:spPr>
        <p:txBody>
          <a:bodyPr wrap="square" lIns="91440" tIns="45720" rIns="91440" bIns="45720" rtlCol="0" anchor="t">
            <a:spAutoFit/>
          </a:bodyPr>
          <a:lstStyle/>
          <a:p>
            <a:pPr algn="l"/>
            <a:endParaRPr lang="es-ES" sz="1400" dirty="0"/>
          </a:p>
          <a:p>
            <a:pPr marL="171450" indent="-171450" algn="just">
              <a:buClr>
                <a:schemeClr val="accent4"/>
              </a:buClr>
              <a:buFont typeface="Arial" panose="020B0604020202020204" pitchFamily="34" charset="0"/>
              <a:buChar char="•"/>
            </a:pPr>
            <a:r>
              <a:rPr lang="es-ES" sz="1400" dirty="0"/>
              <a:t>Tabla</a:t>
            </a:r>
            <a:r>
              <a:rPr lang="en-US" sz="1400" dirty="0"/>
              <a:t> </a:t>
            </a:r>
            <a:r>
              <a:rPr lang="en-US" sz="1400" b="1" dirty="0"/>
              <a:t>TST03</a:t>
            </a:r>
            <a:r>
              <a:rPr lang="en-US" sz="1400" dirty="0"/>
              <a:t> (</a:t>
            </a:r>
            <a:r>
              <a:rPr lang="en-US" sz="1400" dirty="0" err="1"/>
              <a:t>TemSe</a:t>
            </a:r>
            <a:r>
              <a:rPr lang="es-ES" sz="1400" dirty="0"/>
              <a:t> data</a:t>
            </a:r>
            <a:r>
              <a:rPr lang="en-US" sz="1400" dirty="0"/>
              <a:t>). </a:t>
            </a:r>
            <a:r>
              <a:rPr lang="es-ES" sz="1400" dirty="0"/>
              <a:t>Esta tabla contiene información de la ordenes de </a:t>
            </a:r>
            <a:r>
              <a:rPr lang="en-US" sz="1400" dirty="0"/>
              <a:t>spool.</a:t>
            </a:r>
            <a:r>
              <a:rPr lang="es-ES" sz="1400" dirty="0"/>
              <a:t> </a:t>
            </a:r>
          </a:p>
          <a:p>
            <a:pPr marL="171450" indent="-171450" algn="just">
              <a:buClr>
                <a:schemeClr val="accent4"/>
              </a:buClr>
              <a:buFont typeface="Arial" panose="020B0604020202020204" pitchFamily="34" charset="0"/>
              <a:buChar char="•"/>
            </a:pPr>
            <a:endParaRPr lang="es-ES" sz="1400" dirty="0"/>
          </a:p>
          <a:p>
            <a:pPr marL="171450" indent="-171450" algn="just">
              <a:buClr>
                <a:schemeClr val="accent4"/>
              </a:buClr>
              <a:buFont typeface="Arial" panose="020B0604020202020204" pitchFamily="34" charset="0"/>
              <a:buChar char="•"/>
            </a:pPr>
            <a:r>
              <a:rPr lang="es-ES" sz="1400" dirty="0"/>
              <a:t>Aunque esta tabla no es de las más grandes del sistema </a:t>
            </a:r>
            <a:r>
              <a:rPr lang="es-ES" sz="1400" b="1" dirty="0"/>
              <a:t>(63,06 GB), </a:t>
            </a:r>
            <a:r>
              <a:rPr lang="es-ES" sz="1400" dirty="0"/>
              <a:t>su tamaño puede ser algo excesivo para un sistema SAP standard, por lo que se recomienda revisar los Jobs de borrado de </a:t>
            </a:r>
            <a:r>
              <a:rPr lang="en-US" sz="1400" dirty="0"/>
              <a:t>spool</a:t>
            </a:r>
            <a:r>
              <a:rPr lang="es-ES" sz="1400" dirty="0"/>
              <a:t> para garantizar no se está quedando información obsoleta en esa tabla.</a:t>
            </a:r>
          </a:p>
        </p:txBody>
      </p:sp>
      <p:sp>
        <p:nvSpPr>
          <p:cNvPr id="10" name="Rectángulo 9">
            <a:extLst>
              <a:ext uri="{FF2B5EF4-FFF2-40B4-BE49-F238E27FC236}">
                <a16:creationId xmlns:a16="http://schemas.microsoft.com/office/drawing/2014/main" id="{6D014424-DE87-D21D-A955-5709CC426030}"/>
              </a:ext>
            </a:extLst>
          </p:cNvPr>
          <p:cNvSpPr/>
          <p:nvPr/>
        </p:nvSpPr>
        <p:spPr>
          <a:xfrm>
            <a:off x="594901" y="1765776"/>
            <a:ext cx="8644646" cy="307777"/>
          </a:xfrm>
          <a:prstGeom prst="rect">
            <a:avLst/>
          </a:prstGeom>
        </p:spPr>
        <p:txBody>
          <a:bodyPr wrap="square">
            <a:spAutoFit/>
          </a:bodyPr>
          <a:lstStyle/>
          <a:p>
            <a:r>
              <a:rPr lang="es-ES" sz="1400" b="1" dirty="0"/>
              <a:t>TST03: </a:t>
            </a:r>
            <a:r>
              <a:rPr lang="es-ES" sz="1400" dirty="0"/>
              <a:t>Revisión Jobs de Borrado de </a:t>
            </a:r>
            <a:r>
              <a:rPr lang="es-ES" sz="1400" dirty="0" err="1"/>
              <a:t>Spool</a:t>
            </a:r>
            <a:endParaRPr lang="es-ES" sz="1400" dirty="0"/>
          </a:p>
        </p:txBody>
      </p:sp>
      <p:sp>
        <p:nvSpPr>
          <p:cNvPr id="11" name="Forma libre 19">
            <a:extLst>
              <a:ext uri="{FF2B5EF4-FFF2-40B4-BE49-F238E27FC236}">
                <a16:creationId xmlns:a16="http://schemas.microsoft.com/office/drawing/2014/main" id="{876F7C10-8F71-09AA-B11A-87170705CD1C}"/>
              </a:ext>
            </a:extLst>
          </p:cNvPr>
          <p:cNvSpPr/>
          <p:nvPr/>
        </p:nvSpPr>
        <p:spPr>
          <a:xfrm rot="10800000">
            <a:off x="348621" y="3701352"/>
            <a:ext cx="9135073" cy="414000"/>
          </a:xfrm>
          <a:custGeom>
            <a:avLst/>
            <a:gdLst>
              <a:gd name="connsiteX0" fmla="*/ 210453 w 5195715"/>
              <a:gd name="connsiteY0" fmla="*/ 0 h 655026"/>
              <a:gd name="connsiteX1" fmla="*/ 5195715 w 5195715"/>
              <a:gd name="connsiteY1" fmla="*/ 0 h 655026"/>
              <a:gd name="connsiteX2" fmla="*/ 5195715 w 5195715"/>
              <a:gd name="connsiteY2" fmla="*/ 655026 h 655026"/>
              <a:gd name="connsiteX3" fmla="*/ 0 w 5195715"/>
              <a:gd name="connsiteY3" fmla="*/ 655026 h 655026"/>
            </a:gdLst>
            <a:ahLst/>
            <a:cxnLst>
              <a:cxn ang="0">
                <a:pos x="connsiteX0" y="connsiteY0"/>
              </a:cxn>
              <a:cxn ang="0">
                <a:pos x="connsiteX1" y="connsiteY1"/>
              </a:cxn>
              <a:cxn ang="0">
                <a:pos x="connsiteX2" y="connsiteY2"/>
              </a:cxn>
              <a:cxn ang="0">
                <a:pos x="connsiteX3" y="connsiteY3"/>
              </a:cxn>
            </a:cxnLst>
            <a:rect l="l" t="t" r="r" b="b"/>
            <a:pathLst>
              <a:path w="5195715" h="655026">
                <a:moveTo>
                  <a:pt x="210453" y="0"/>
                </a:moveTo>
                <a:lnTo>
                  <a:pt x="5195715" y="0"/>
                </a:lnTo>
                <a:lnTo>
                  <a:pt x="5195715" y="655026"/>
                </a:lnTo>
                <a:lnTo>
                  <a:pt x="0" y="655026"/>
                </a:lnTo>
                <a:close/>
              </a:path>
            </a:pathLst>
          </a:custGeom>
          <a:solidFill>
            <a:schemeClr val="accent4">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97"/>
          </a:p>
        </p:txBody>
      </p:sp>
      <p:sp>
        <p:nvSpPr>
          <p:cNvPr id="12" name="CuadroTexto 11">
            <a:extLst>
              <a:ext uri="{FF2B5EF4-FFF2-40B4-BE49-F238E27FC236}">
                <a16:creationId xmlns:a16="http://schemas.microsoft.com/office/drawing/2014/main" id="{61001F09-E46D-9855-AFAE-283B1E754296}"/>
              </a:ext>
            </a:extLst>
          </p:cNvPr>
          <p:cNvSpPr txBox="1"/>
          <p:nvPr/>
        </p:nvSpPr>
        <p:spPr>
          <a:xfrm>
            <a:off x="594901" y="4270901"/>
            <a:ext cx="8424456" cy="1815882"/>
          </a:xfrm>
          <a:prstGeom prst="rect">
            <a:avLst/>
          </a:prstGeom>
          <a:noFill/>
        </p:spPr>
        <p:txBody>
          <a:bodyPr wrap="square" lIns="91440" tIns="45720" rIns="91440" bIns="45720" rtlCol="0" anchor="t">
            <a:spAutoFit/>
          </a:bodyPr>
          <a:lstStyle/>
          <a:p>
            <a:pPr marL="171450" indent="-171450" algn="l">
              <a:buFont typeface="Arial" panose="020B0604020202020204" pitchFamily="34" charset="0"/>
              <a:buChar char="•"/>
            </a:pPr>
            <a:endParaRPr lang="es-ES" sz="1400" dirty="0"/>
          </a:p>
          <a:p>
            <a:pPr marL="171450" indent="-171450">
              <a:buClr>
                <a:schemeClr val="accent4"/>
              </a:buClr>
              <a:buFont typeface="Arial" panose="020B0604020202020204" pitchFamily="34" charset="0"/>
              <a:buChar char="•"/>
            </a:pPr>
            <a:r>
              <a:rPr lang="es-ES" sz="1400" dirty="0"/>
              <a:t>Tabla </a:t>
            </a:r>
            <a:r>
              <a:rPr lang="en-US" sz="1400" b="1" dirty="0"/>
              <a:t>BALDAT</a:t>
            </a:r>
            <a:r>
              <a:rPr lang="en-US" sz="1400" dirty="0"/>
              <a:t> (Basis Application </a:t>
            </a:r>
            <a:r>
              <a:rPr lang="es-ES" sz="1400" dirty="0"/>
              <a:t>Log</a:t>
            </a:r>
            <a:r>
              <a:rPr lang="en-US" sz="1400" dirty="0"/>
              <a:t>). </a:t>
            </a:r>
            <a:r>
              <a:rPr lang="es-ES" sz="1400" dirty="0"/>
              <a:t>Esta tabla, contiene los logs de  ejecuciones en el sistema que se consulta desde la  SLG1.</a:t>
            </a:r>
          </a:p>
          <a:p>
            <a:pPr marL="171450" indent="-171450">
              <a:buClr>
                <a:schemeClr val="accent4"/>
              </a:buClr>
              <a:buFont typeface="Arial" panose="020B0604020202020204" pitchFamily="34" charset="0"/>
              <a:buChar char="•"/>
            </a:pPr>
            <a:endParaRPr lang="es-ES" sz="1400" dirty="0"/>
          </a:p>
          <a:p>
            <a:pPr marL="171450" indent="-171450">
              <a:buClr>
                <a:schemeClr val="accent4"/>
              </a:buClr>
              <a:buFont typeface="Arial" panose="020B0604020202020204" pitchFamily="34" charset="0"/>
              <a:buChar char="•"/>
            </a:pPr>
            <a:r>
              <a:rPr lang="es-ES" sz="1400" dirty="0"/>
              <a:t>Se recomienda revisar si la información contenida (</a:t>
            </a:r>
            <a:r>
              <a:rPr lang="es-ES" sz="1400" b="1" dirty="0"/>
              <a:t>42,63 GB</a:t>
            </a:r>
            <a:r>
              <a:rPr lang="es-ES" sz="1400" dirty="0"/>
              <a:t>) es la necesaria  según las necesidades del sistema y que no se  mantiene información obsoleta .</a:t>
            </a:r>
          </a:p>
          <a:p>
            <a:pPr marL="171450" indent="-171450">
              <a:buClr>
                <a:schemeClr val="accent4"/>
              </a:buClr>
              <a:buFont typeface="Arial" panose="020B0604020202020204" pitchFamily="34" charset="0"/>
              <a:buChar char="•"/>
            </a:pPr>
            <a:endParaRPr lang="es-ES" sz="1400" dirty="0"/>
          </a:p>
          <a:p>
            <a:pPr marL="171450" indent="-171450">
              <a:buClr>
                <a:schemeClr val="accent4"/>
              </a:buClr>
              <a:buFont typeface="Arial" panose="020B0604020202020204" pitchFamily="34" charset="0"/>
              <a:buChar char="•"/>
            </a:pPr>
            <a:r>
              <a:rPr lang="es-ES" sz="1400" dirty="0"/>
              <a:t>El método de borrado de esa información será el </a:t>
            </a:r>
            <a:r>
              <a:rPr lang="en-US" sz="1400" dirty="0"/>
              <a:t>report</a:t>
            </a:r>
            <a:r>
              <a:rPr lang="es-ES" sz="1400" dirty="0"/>
              <a:t> SBAL_DELETE o la transacción SLG2.</a:t>
            </a:r>
          </a:p>
        </p:txBody>
      </p:sp>
      <p:sp>
        <p:nvSpPr>
          <p:cNvPr id="13" name="Rectángulo 12">
            <a:extLst>
              <a:ext uri="{FF2B5EF4-FFF2-40B4-BE49-F238E27FC236}">
                <a16:creationId xmlns:a16="http://schemas.microsoft.com/office/drawing/2014/main" id="{4509ACAA-19CF-E366-DD71-94D2F789F01A}"/>
              </a:ext>
            </a:extLst>
          </p:cNvPr>
          <p:cNvSpPr/>
          <p:nvPr/>
        </p:nvSpPr>
        <p:spPr>
          <a:xfrm>
            <a:off x="594901" y="3754463"/>
            <a:ext cx="8718208" cy="307777"/>
          </a:xfrm>
          <a:prstGeom prst="rect">
            <a:avLst/>
          </a:prstGeom>
        </p:spPr>
        <p:txBody>
          <a:bodyPr wrap="square">
            <a:spAutoFit/>
          </a:bodyPr>
          <a:lstStyle/>
          <a:p>
            <a:r>
              <a:rPr lang="es-ES" sz="1400" b="1" dirty="0"/>
              <a:t>BALDAT: </a:t>
            </a:r>
            <a:r>
              <a:rPr lang="es-ES" sz="1400" dirty="0"/>
              <a:t>Revisión de la información que contiene </a:t>
            </a:r>
          </a:p>
        </p:txBody>
      </p:sp>
    </p:spTree>
    <p:extLst>
      <p:ext uri="{BB962C8B-B14F-4D97-AF65-F5344CB8AC3E}">
        <p14:creationId xmlns:p14="http://schemas.microsoft.com/office/powerpoint/2010/main" val="3031736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4F8DC7-B22E-36F1-AEFD-D1246FD98B1C}"/>
            </a:ext>
          </a:extLst>
        </p:cNvPr>
        <p:cNvGrpSpPr/>
        <p:nvPr/>
      </p:nvGrpSpPr>
      <p:grpSpPr>
        <a:xfrm>
          <a:off x="0" y="0"/>
          <a:ext cx="0" cy="0"/>
          <a:chOff x="0" y="0"/>
          <a:chExt cx="0" cy="0"/>
        </a:xfrm>
      </p:grpSpPr>
      <p:sp>
        <p:nvSpPr>
          <p:cNvPr id="34" name="Rectángulo 33">
            <a:extLst>
              <a:ext uri="{FF2B5EF4-FFF2-40B4-BE49-F238E27FC236}">
                <a16:creationId xmlns:a16="http://schemas.microsoft.com/office/drawing/2014/main" id="{ACCF479C-6AC2-F7C3-B13B-721958314EAF}"/>
              </a:ext>
            </a:extLst>
          </p:cNvPr>
          <p:cNvSpPr/>
          <p:nvPr/>
        </p:nvSpPr>
        <p:spPr>
          <a:xfrm>
            <a:off x="10438756" y="1"/>
            <a:ext cx="762066" cy="814454"/>
          </a:xfrm>
          <a:prstGeom prst="rect">
            <a:avLst/>
          </a:prstGeom>
          <a:solidFill>
            <a:srgbClr val="E731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 name="Imagen 1">
            <a:extLst>
              <a:ext uri="{FF2B5EF4-FFF2-40B4-BE49-F238E27FC236}">
                <a16:creationId xmlns:a16="http://schemas.microsoft.com/office/drawing/2014/main" id="{351FA637-EFE1-2B42-2A20-4A7A27EB7829}"/>
              </a:ext>
            </a:extLst>
          </p:cNvPr>
          <p:cNvPicPr>
            <a:picLocks noChangeAspect="1"/>
          </p:cNvPicPr>
          <p:nvPr/>
        </p:nvPicPr>
        <p:blipFill>
          <a:blip r:embed="rId2">
            <a:biLevel thresh="25000"/>
          </a:blip>
          <a:stretch>
            <a:fillRect/>
          </a:stretch>
        </p:blipFill>
        <p:spPr>
          <a:xfrm>
            <a:off x="10514667" y="312450"/>
            <a:ext cx="610244" cy="366796"/>
          </a:xfrm>
          <a:prstGeom prst="rect">
            <a:avLst/>
          </a:prstGeom>
        </p:spPr>
      </p:pic>
      <p:sp>
        <p:nvSpPr>
          <p:cNvPr id="8" name="CuadroTexto 7">
            <a:extLst>
              <a:ext uri="{FF2B5EF4-FFF2-40B4-BE49-F238E27FC236}">
                <a16:creationId xmlns:a16="http://schemas.microsoft.com/office/drawing/2014/main" id="{66B3FEB7-C78C-FD37-CC5A-D8A1CD5D459D}"/>
              </a:ext>
            </a:extLst>
          </p:cNvPr>
          <p:cNvSpPr txBox="1"/>
          <p:nvPr/>
        </p:nvSpPr>
        <p:spPr>
          <a:xfrm>
            <a:off x="419099" y="291280"/>
            <a:ext cx="6016869" cy="523220"/>
          </a:xfrm>
          <a:prstGeom prst="rect">
            <a:avLst/>
          </a:prstGeom>
          <a:noFill/>
        </p:spPr>
        <p:txBody>
          <a:bodyPr wrap="square" rtlCol="0">
            <a:spAutoFit/>
          </a:bodyPr>
          <a:lstStyle/>
          <a:p>
            <a:r>
              <a:rPr lang="es-ES" sz="2800" b="1" dirty="0">
                <a:solidFill>
                  <a:srgbClr val="82898F"/>
                </a:solidFill>
                <a:latin typeface="Arial Narrow" panose="020B0606020202030204" pitchFamily="34" charset="0"/>
              </a:rPr>
              <a:t>Conclusiones DVM - Resumen</a:t>
            </a:r>
            <a:endParaRPr lang="es-ES" sz="2800" dirty="0">
              <a:solidFill>
                <a:srgbClr val="82898F"/>
              </a:solidFill>
              <a:latin typeface="Arial Narrow" panose="020B0606020202030204" pitchFamily="34" charset="0"/>
            </a:endParaRPr>
          </a:p>
        </p:txBody>
      </p:sp>
      <p:sp>
        <p:nvSpPr>
          <p:cNvPr id="20" name="Rectángulo 19">
            <a:extLst>
              <a:ext uri="{FF2B5EF4-FFF2-40B4-BE49-F238E27FC236}">
                <a16:creationId xmlns:a16="http://schemas.microsoft.com/office/drawing/2014/main" id="{4FD0A935-9182-4574-58B7-F2C983181BD5}"/>
              </a:ext>
            </a:extLst>
          </p:cNvPr>
          <p:cNvSpPr/>
          <p:nvPr/>
        </p:nvSpPr>
        <p:spPr>
          <a:xfrm>
            <a:off x="10438755" y="6426200"/>
            <a:ext cx="762067" cy="447482"/>
          </a:xfrm>
          <a:prstGeom prst="rect">
            <a:avLst/>
          </a:prstGeom>
          <a:solidFill>
            <a:srgbClr val="0059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12D5F41E-0147-522C-29FF-CAEF0698FEAD}"/>
              </a:ext>
            </a:extLst>
          </p:cNvPr>
          <p:cNvSpPr txBox="1"/>
          <p:nvPr/>
        </p:nvSpPr>
        <p:spPr>
          <a:xfrm>
            <a:off x="10438754" y="6480664"/>
            <a:ext cx="762067" cy="338554"/>
          </a:xfrm>
          <a:prstGeom prst="rect">
            <a:avLst/>
          </a:prstGeom>
          <a:noFill/>
        </p:spPr>
        <p:txBody>
          <a:bodyPr wrap="square" rtlCol="0">
            <a:spAutoFit/>
          </a:bodyPr>
          <a:lstStyle/>
          <a:p>
            <a:pPr algn="ctr"/>
            <a:fld id="{94C52AE1-B2DC-4EA1-99D1-4DA80215B5A3}" type="slidenum">
              <a:rPr lang="es-ES" sz="1600" smtClean="0">
                <a:solidFill>
                  <a:schemeClr val="bg1"/>
                </a:solidFill>
                <a:latin typeface="Helvetica-Condensed" pitchFamily="2" charset="0"/>
              </a:rPr>
              <a:t>9</a:t>
            </a:fld>
            <a:endParaRPr lang="es-ES" sz="1600" dirty="0">
              <a:solidFill>
                <a:schemeClr val="bg1"/>
              </a:solidFill>
              <a:latin typeface="Helvetica-Condensed" pitchFamily="2" charset="0"/>
            </a:endParaRPr>
          </a:p>
        </p:txBody>
      </p:sp>
      <p:sp>
        <p:nvSpPr>
          <p:cNvPr id="3" name="CuadroTexto 2">
            <a:extLst>
              <a:ext uri="{FF2B5EF4-FFF2-40B4-BE49-F238E27FC236}">
                <a16:creationId xmlns:a16="http://schemas.microsoft.com/office/drawing/2014/main" id="{C7FA391C-2D3F-68CF-06CE-CE589D681F1B}"/>
              </a:ext>
            </a:extLst>
          </p:cNvPr>
          <p:cNvSpPr txBox="1"/>
          <p:nvPr/>
        </p:nvSpPr>
        <p:spPr>
          <a:xfrm>
            <a:off x="597953" y="1404135"/>
            <a:ext cx="9653878" cy="1384995"/>
          </a:xfrm>
          <a:prstGeom prst="rect">
            <a:avLst/>
          </a:prstGeom>
          <a:noFill/>
        </p:spPr>
        <p:txBody>
          <a:bodyPr wrap="square" lIns="91440" tIns="45720" rIns="91440" bIns="45720" rtlCol="0" anchor="t">
            <a:spAutoFit/>
          </a:bodyPr>
          <a:lstStyle/>
          <a:p>
            <a:r>
              <a:rPr lang="es-ES" sz="1400" dirty="0"/>
              <a:t>Sobre el  resto  de tablas  analizadas por el DVM,  se considera que el coste de la  ejecución de  un proyecto  de  archivado / borrado, frente a la reducción posible de espacio, </a:t>
            </a:r>
            <a:r>
              <a:rPr lang="es-ES" sz="1400" b="1" dirty="0"/>
              <a:t> </a:t>
            </a:r>
            <a:r>
              <a:rPr lang="es-ES" sz="1400" dirty="0"/>
              <a:t>no justifica dicha tarea.</a:t>
            </a:r>
          </a:p>
          <a:p>
            <a:endParaRPr lang="es-ES" sz="1400" dirty="0"/>
          </a:p>
          <a:p>
            <a:r>
              <a:rPr lang="es-ES" sz="1400" dirty="0"/>
              <a:t>CONCLUSION: Con las acciones descritas, el total de reducción en la base de datos, puede llegar a ser del 48% (4.013 GB) sobre el total de la base de datos (8.335 GB).</a:t>
            </a:r>
          </a:p>
          <a:p>
            <a:endParaRPr lang="es-ES" sz="1400" dirty="0"/>
          </a:p>
        </p:txBody>
      </p:sp>
      <p:graphicFrame>
        <p:nvGraphicFramePr>
          <p:cNvPr id="6" name="Gráfico 5">
            <a:extLst>
              <a:ext uri="{FF2B5EF4-FFF2-40B4-BE49-F238E27FC236}">
                <a16:creationId xmlns:a16="http://schemas.microsoft.com/office/drawing/2014/main" id="{773D21E2-0FA5-7681-C4E7-C194E43342C6}"/>
              </a:ext>
            </a:extLst>
          </p:cNvPr>
          <p:cNvGraphicFramePr>
            <a:graphicFrameLocks/>
          </p:cNvGraphicFramePr>
          <p:nvPr>
            <p:extLst>
              <p:ext uri="{D42A27DB-BD31-4B8C-83A1-F6EECF244321}">
                <p14:modId xmlns:p14="http://schemas.microsoft.com/office/powerpoint/2010/main" val="364224599"/>
              </p:ext>
            </p:extLst>
          </p:nvPr>
        </p:nvGraphicFramePr>
        <p:xfrm>
          <a:off x="2536966" y="3594208"/>
          <a:ext cx="4572000" cy="2255520"/>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Conector recto 6">
            <a:extLst>
              <a:ext uri="{FF2B5EF4-FFF2-40B4-BE49-F238E27FC236}">
                <a16:creationId xmlns:a16="http://schemas.microsoft.com/office/drawing/2014/main" id="{9915AA5D-210A-50EE-8266-81C36761E446}"/>
              </a:ext>
            </a:extLst>
          </p:cNvPr>
          <p:cNvCxnSpPr>
            <a:cxnSpLocks/>
          </p:cNvCxnSpPr>
          <p:nvPr/>
        </p:nvCxnSpPr>
        <p:spPr>
          <a:xfrm>
            <a:off x="0" y="1259787"/>
            <a:ext cx="4678532" cy="0"/>
          </a:xfrm>
          <a:prstGeom prst="line">
            <a:avLst/>
          </a:prstGeom>
          <a:ln w="38100">
            <a:solidFill>
              <a:srgbClr val="0059A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05364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40BF027305BBB443B3C08E3FE08CFD86" ma:contentTypeVersion="301" ma:contentTypeDescription="Crear nuevo documento." ma:contentTypeScope="" ma:versionID="71c3f06f6ae5c8e87d6f2949816749e7">
  <xsd:schema xmlns:xsd="http://www.w3.org/2001/XMLSchema" xmlns:xs="http://www.w3.org/2001/XMLSchema" xmlns:p="http://schemas.microsoft.com/office/2006/metadata/properties" xmlns:ns2="c267183c-d7e5-44d0-9a28-6883cf5fe4d7" xmlns:ns3="c4a6cc1e-42bf-475f-8c44-5294e8a84573" xmlns:ns4="bacb354c-e7f2-49fa-a48e-f1857a165e78" targetNamespace="http://schemas.microsoft.com/office/2006/metadata/properties" ma:root="true" ma:fieldsID="c3a95bc4850e08a92159171ccc472ed6" ns2:_="" ns3:_="" ns4:_="">
    <xsd:import namespace="c267183c-d7e5-44d0-9a28-6883cf5fe4d7"/>
    <xsd:import namespace="c4a6cc1e-42bf-475f-8c44-5294e8a84573"/>
    <xsd:import namespace="bacb354c-e7f2-49fa-a48e-f1857a165e78"/>
    <xsd:element name="properties">
      <xsd:complexType>
        <xsd:sequence>
          <xsd:element name="documentManagement">
            <xsd:complexType>
              <xsd:all>
                <xsd:element ref="ns2:_dlc_DocId" minOccurs="0"/>
                <xsd:element ref="ns2:_dlc_DocIdUrl" minOccurs="0"/>
                <xsd:element ref="ns2:_dlc_DocIdPersistId" minOccurs="0"/>
                <xsd:element ref="ns3:SharedWithUsers" minOccurs="0"/>
                <xsd:element ref="ns2:TaxKeywordTaxHTField" minOccurs="0"/>
                <xsd:element ref="ns2:TaxCatchAll" minOccurs="0"/>
                <xsd:element ref="ns4:Tipo_x0020_de_x0020_documento" minOccurs="0"/>
                <xsd:element ref="ns4:Proyecto" minOccurs="0"/>
                <xsd:element ref="ns4:DLCPolicyLabelValue" minOccurs="0"/>
                <xsd:element ref="ns4:DLCPolicyLabelClientValue" minOccurs="0"/>
                <xsd:element ref="ns4:DLCPolicyLabelLock" minOccurs="0"/>
                <xsd:element ref="ns2:SharedWithDetails" minOccurs="0"/>
                <xsd:element ref="ns4:Fecha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67183c-d7e5-44d0-9a28-6883cf5fe4d7"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KeywordTaxHTField" ma:index="13" nillable="true" ma:taxonomy="true" ma:internalName="TaxKeywordTaxHTField" ma:taxonomyFieldName="TaxKeyword" ma:displayName="Palabras clave de empresa" ma:fieldId="{23f27201-bee3-471e-b2e7-b64fd8b7ca38}" ma:taxonomyMulti="true" ma:sspId="74e15948-aea7-47af-9958-6bb435c1c2c6" ma:termSetId="00000000-0000-0000-0000-000000000000" ma:anchorId="00000000-0000-0000-0000-000000000000" ma:open="true" ma:isKeyword="true">
      <xsd:complexType>
        <xsd:sequence>
          <xsd:element ref="pc:Terms" minOccurs="0" maxOccurs="1"/>
        </xsd:sequence>
      </xsd:complexType>
    </xsd:element>
    <xsd:element name="TaxCatchAll" ma:index="14" nillable="true" ma:displayName="Taxonomy Catch All Column" ma:description="" ma:hidden="true" ma:list="{1dd67949-1cb6-4fbd-9a22-c1616bd73ce5}" ma:internalName="TaxCatchAll" ma:showField="CatchAllData" ma:web="c267183c-d7e5-44d0-9a28-6883cf5fe4d7">
      <xsd:complexType>
        <xsd:complexContent>
          <xsd:extension base="dms:MultiChoiceLookup">
            <xsd:sequence>
              <xsd:element name="Value" type="dms:Lookup" maxOccurs="unbounded" minOccurs="0" nillable="true"/>
            </xsd:sequence>
          </xsd:extension>
        </xsd:complexContent>
      </xsd:complexType>
    </xsd:element>
    <xsd:element name="SharedWithDetails" ma:index="21" nillable="true" ma:displayName="Detalles de uso compartido"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4a6cc1e-42bf-475f-8c44-5294e8a84573" elementFormDefault="qualified">
    <xsd:import namespace="http://schemas.microsoft.com/office/2006/documentManagement/types"/>
    <xsd:import namespace="http://schemas.microsoft.com/office/infopath/2007/PartnerControls"/>
    <xsd:element name="SharedWithUsers" ma:index="11"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acb354c-e7f2-49fa-a48e-f1857a165e78" elementFormDefault="qualified">
    <xsd:import namespace="http://schemas.microsoft.com/office/2006/documentManagement/types"/>
    <xsd:import namespace="http://schemas.microsoft.com/office/infopath/2007/PartnerControls"/>
    <xsd:element name="Tipo_x0020_de_x0020_documento" ma:index="15" nillable="true" ma:displayName="Tipo de documento" ma:format="Dropdown" ma:internalName="Tipo_x0020_de_x0020_documento">
      <xsd:simpleType>
        <xsd:restriction base="dms:Choice">
          <xsd:enumeration value="Gestión de Proyecto"/>
          <xsd:enumeration value="Documentos técnicos"/>
          <xsd:enumeration value="Documentos de usuario"/>
          <xsd:enumeration value="Plantillas"/>
          <xsd:enumeration value="Licitación"/>
        </xsd:restriction>
      </xsd:simpleType>
    </xsd:element>
    <xsd:element name="Proyecto" ma:index="16" nillable="true" ma:displayName="Proyecto" ma:internalName="Proyecto">
      <xsd:simpleType>
        <xsd:restriction base="dms:Text">
          <xsd:maxLength value="255"/>
        </xsd:restriction>
      </xsd:simpleType>
    </xsd:element>
    <xsd:element name="DLCPolicyLabelValue" ma:index="18" nillable="true" ma:displayName="Etiqueta" ma:description="Almacena el valor actual de la etiqueta." ma:internalName="DLCPolicyLabelValue" ma:readOnly="true">
      <xsd:simpleType>
        <xsd:restriction base="dms:Note">
          <xsd:maxLength value="255"/>
        </xsd:restriction>
      </xsd:simpleType>
    </xsd:element>
    <xsd:element name="DLCPolicyLabelClientValue" ma:index="19" nillable="true" ma:displayName="Valor de etiqueta de cliente" ma:description="Almacena el último valor de etiqueta calculado en el cliente." ma:hidden="true" ma:internalName="DLCPolicyLabelClientValue" ma:readOnly="false">
      <xsd:simpleType>
        <xsd:restriction base="dms:Note"/>
      </xsd:simpleType>
    </xsd:element>
    <xsd:element name="DLCPolicyLabelLock" ma:index="20" nillable="true" ma:displayName="Etiqueta bloqueada" ma:description="Indica si la etiqueta debería actualizarse cuando se modifican las propiedades del elemento." ma:hidden="true" ma:internalName="DLCPolicyLabelLock" ma:readOnly="false">
      <xsd:simpleType>
        <xsd:restriction base="dms:Text"/>
      </xsd:simpleType>
    </xsd:element>
    <xsd:element name="Fecha_x0020_" ma:index="22" nillable="true" ma:displayName="Fecha " ma:format="DateOnly" ma:internalName="Fecha_x0020_">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PolicyDirtyBag xmlns="microsoft.office.server.policy.changes">
  <Microsoft.Office.RecordsManagement.PolicyFeatures.PolicyLabel op="Delete"/>
</PolicyDirtyBag>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_dlc_DocId xmlns="c267183c-d7e5-44d0-9a28-6883cf5fe4d7">ZEZVXQHEZRP4-558276571-90499</_dlc_DocId>
    <_dlc_DocIdUrl xmlns="c267183c-d7e5-44d0-9a28-6883cf5fe4d7">
      <Url>https://espacios.metromadrid.es/sda/Proyectos/_layouts/15/DocIdRedir.aspx?ID=ZEZVXQHEZRP4-558276571-90499</Url>
      <Description>ZEZVXQHEZRP4-558276571-90499</Description>
    </_dlc_DocIdUrl>
    <Proyecto xmlns="bacb354c-e7f2-49fa-a48e-f1857a165e78" xsi:nil="true"/>
    <TaxKeywordTaxHTField xmlns="c267183c-d7e5-44d0-9a28-6883cf5fe4d7">
      <Terms xmlns="http://schemas.microsoft.com/office/infopath/2007/PartnerControls"/>
    </TaxKeywordTaxHTField>
    <Tipo_x0020_de_x0020_documento xmlns="bacb354c-e7f2-49fa-a48e-f1857a165e78" xsi:nil="true"/>
    <DLCPolicyLabelClientValue xmlns="bacb354c-e7f2-49fa-a48e-f1857a165e78" xsi:nil="true"/>
    <TaxCatchAll xmlns="c267183c-d7e5-44d0-9a28-6883cf5fe4d7"/>
    <Fecha_x0020_ xmlns="bacb354c-e7f2-49fa-a48e-f1857a165e78" xsi:nil="true"/>
    <DLCPolicyLabelLock xmlns="bacb354c-e7f2-49fa-a48e-f1857a165e78" xsi:nil="true"/>
  </documentManagement>
</p:properties>
</file>

<file path=customXml/itemProps1.xml><?xml version="1.0" encoding="utf-8"?>
<ds:datastoreItem xmlns:ds="http://schemas.openxmlformats.org/officeDocument/2006/customXml" ds:itemID="{6ADF7F2E-A947-42FA-9A85-26E81FCDE4F5}"/>
</file>

<file path=customXml/itemProps2.xml><?xml version="1.0" encoding="utf-8"?>
<ds:datastoreItem xmlns:ds="http://schemas.openxmlformats.org/officeDocument/2006/customXml" ds:itemID="{E3C0BD4B-0D1F-4645-B79C-7DDA677EE484}"/>
</file>

<file path=customXml/itemProps3.xml><?xml version="1.0" encoding="utf-8"?>
<ds:datastoreItem xmlns:ds="http://schemas.openxmlformats.org/officeDocument/2006/customXml" ds:itemID="{ED9DA1E0-96C3-4AFA-954D-E258D8F10B73}"/>
</file>

<file path=customXml/itemProps4.xml><?xml version="1.0" encoding="utf-8"?>
<ds:datastoreItem xmlns:ds="http://schemas.openxmlformats.org/officeDocument/2006/customXml" ds:itemID="{81D79001-10B1-4357-8C4C-6D5A0B7F6708}"/>
</file>

<file path=customXml/itemProps5.xml><?xml version="1.0" encoding="utf-8"?>
<ds:datastoreItem xmlns:ds="http://schemas.openxmlformats.org/officeDocument/2006/customXml" ds:itemID="{EECD14A5-756A-4A23-A3AA-DCB479F43D7F}"/>
</file>

<file path=docProps/app.xml><?xml version="1.0" encoding="utf-8"?>
<Properties xmlns="http://schemas.openxmlformats.org/officeDocument/2006/extended-properties" xmlns:vt="http://schemas.openxmlformats.org/officeDocument/2006/docPropsVTypes">
  <TotalTime>341</TotalTime>
  <Words>1151</Words>
  <Application>Microsoft Office PowerPoint</Application>
  <PresentationFormat>Panorámica</PresentationFormat>
  <Paragraphs>91</Paragraphs>
  <Slides>9</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9</vt:i4>
      </vt:variant>
    </vt:vector>
  </HeadingPairs>
  <TitlesOfParts>
    <vt:vector size="17" baseType="lpstr">
      <vt:lpstr>Swis721 Cn BT</vt:lpstr>
      <vt:lpstr>Arial Narrow</vt:lpstr>
      <vt:lpstr>Wingdings</vt:lpstr>
      <vt:lpstr>Helvetica-Condensed</vt:lpstr>
      <vt:lpstr>Calibri Light</vt: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Lozano Bastida, David</dc:creator>
  <cp:lastModifiedBy>Díaz Fernández, David</cp:lastModifiedBy>
  <cp:revision>37</cp:revision>
  <dcterms:created xsi:type="dcterms:W3CDTF">2021-10-25T09:21:49Z</dcterms:created>
  <dcterms:modified xsi:type="dcterms:W3CDTF">2025-02-11T11:51:55Z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0x01010040BF027305BBB443B3C08E3FE08CFD86</vt:lpwstr>
  </property>
  <property fmtid="{D5CDD505-2E9C-101B-9397-08002B2CF9AE}" pid="3" name="_dlc_DocIdItemGuid">
    <vt:lpwstr>49e335e5-3bba-4f79-bd7e-bc3fb4758b86</vt:lpwstr>
  </property>
  <property fmtid="{D5CDD505-2E9C-101B-9397-08002B2CF9AE}" pid="4" name="TaxKeyword">
    <vt:lpwstr/>
  </property>
</Properties>
</file>